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81" r:id="rId2"/>
    <p:sldId id="291" r:id="rId3"/>
    <p:sldId id="293" r:id="rId4"/>
    <p:sldId id="310" r:id="rId5"/>
    <p:sldId id="292" r:id="rId6"/>
    <p:sldId id="294" r:id="rId7"/>
    <p:sldId id="295" r:id="rId8"/>
    <p:sldId id="296" r:id="rId9"/>
    <p:sldId id="297" r:id="rId10"/>
    <p:sldId id="298" r:id="rId11"/>
    <p:sldId id="299" r:id="rId12"/>
    <p:sldId id="300" r:id="rId13"/>
    <p:sldId id="305" r:id="rId14"/>
    <p:sldId id="320" r:id="rId15"/>
    <p:sldId id="307" r:id="rId16"/>
    <p:sldId id="301" r:id="rId17"/>
    <p:sldId id="303" r:id="rId18"/>
    <p:sldId id="304" r:id="rId19"/>
    <p:sldId id="289" r:id="rId20"/>
    <p:sldId id="308" r:id="rId21"/>
    <p:sldId id="323" r:id="rId22"/>
    <p:sldId id="322" r:id="rId23"/>
    <p:sldId id="309" r:id="rId24"/>
    <p:sldId id="315" r:id="rId25"/>
    <p:sldId id="311" r:id="rId26"/>
    <p:sldId id="314" r:id="rId27"/>
    <p:sldId id="313" r:id="rId28"/>
    <p:sldId id="317" r:id="rId29"/>
    <p:sldId id="321" r:id="rId30"/>
    <p:sldId id="306"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ipta Basu" initials="SB" lastIdx="13" clrIdx="0">
    <p:extLst>
      <p:ext uri="{19B8F6BF-5375-455C-9EA6-DF929625EA0E}">
        <p15:presenceInfo xmlns:p15="http://schemas.microsoft.com/office/powerpoint/2012/main" userId="Sudipta Bas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CF429-EC43-4097-85A4-578A130A0CCA}" v="589" dt="2019-08-12T18:41:55.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51" autoAdjust="0"/>
  </p:normalViewPr>
  <p:slideViewPr>
    <p:cSldViewPr>
      <p:cViewPr varScale="1">
        <p:scale>
          <a:sx n="64" d="100"/>
          <a:sy n="64" d="100"/>
        </p:scale>
        <p:origin x="768" y="4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14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1953" y="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me basu" userId="f617a7db0ea1eca6" providerId="LiveId" clId="{005CF429-EC43-4097-85A4-578A130A0CCA}"/>
    <pc:docChg chg="custSel addSld modSld sldOrd">
      <pc:chgData name="home basu" userId="f617a7db0ea1eca6" providerId="LiveId" clId="{005CF429-EC43-4097-85A4-578A130A0CCA}" dt="2019-08-12T18:41:57.761" v="1014" actId="113"/>
      <pc:docMkLst>
        <pc:docMk/>
      </pc:docMkLst>
      <pc:sldChg chg="addSp modSp">
        <pc:chgData name="home basu" userId="f617a7db0ea1eca6" providerId="LiveId" clId="{005CF429-EC43-4097-85A4-578A130A0CCA}" dt="2019-08-12T06:01:53.903" v="29" actId="1076"/>
        <pc:sldMkLst>
          <pc:docMk/>
          <pc:sldMk cId="2561845376" sldId="281"/>
        </pc:sldMkLst>
        <pc:spChg chg="mod">
          <ac:chgData name="home basu" userId="f617a7db0ea1eca6" providerId="LiveId" clId="{005CF429-EC43-4097-85A4-578A130A0CCA}" dt="2019-08-12T05:57:26.710" v="27" actId="1076"/>
          <ac:spMkLst>
            <pc:docMk/>
            <pc:sldMk cId="2561845376" sldId="281"/>
            <ac:spMk id="2" creationId="{00000000-0000-0000-0000-000000000000}"/>
          </ac:spMkLst>
        </pc:spChg>
        <pc:picChg chg="add mod">
          <ac:chgData name="home basu" userId="f617a7db0ea1eca6" providerId="LiveId" clId="{005CF429-EC43-4097-85A4-578A130A0CCA}" dt="2019-08-12T05:39:44.269" v="9" actId="1076"/>
          <ac:picMkLst>
            <pc:docMk/>
            <pc:sldMk cId="2561845376" sldId="281"/>
            <ac:picMk id="7" creationId="{3FB830E2-C986-4BBA-84AC-DAED643E6BB3}"/>
          </ac:picMkLst>
        </pc:picChg>
        <pc:picChg chg="mod">
          <ac:chgData name="home basu" userId="f617a7db0ea1eca6" providerId="LiveId" clId="{005CF429-EC43-4097-85A4-578A130A0CCA}" dt="2019-08-12T06:01:53.903" v="29" actId="1076"/>
          <ac:picMkLst>
            <pc:docMk/>
            <pc:sldMk cId="2561845376" sldId="281"/>
            <ac:picMk id="9" creationId="{03C5B08D-8A1D-42B0-9A4D-72885C1019A9}"/>
          </ac:picMkLst>
        </pc:picChg>
        <pc:picChg chg="add mod">
          <ac:chgData name="home basu" userId="f617a7db0ea1eca6" providerId="LiveId" clId="{005CF429-EC43-4097-85A4-578A130A0CCA}" dt="2019-08-12T05:57:36.754" v="28" actId="1076"/>
          <ac:picMkLst>
            <pc:docMk/>
            <pc:sldMk cId="2561845376" sldId="281"/>
            <ac:picMk id="10" creationId="{2FC0C35D-5FE9-473F-9010-36951747F266}"/>
          </ac:picMkLst>
        </pc:picChg>
        <pc:picChg chg="add mod">
          <ac:chgData name="home basu" userId="f617a7db0ea1eca6" providerId="LiveId" clId="{005CF429-EC43-4097-85A4-578A130A0CCA}" dt="2019-08-12T05:41:24.118" v="18" actId="14100"/>
          <ac:picMkLst>
            <pc:docMk/>
            <pc:sldMk cId="2561845376" sldId="281"/>
            <ac:picMk id="12" creationId="{9CFD2905-A002-499C-81CA-93F2C13D6EE4}"/>
          </ac:picMkLst>
        </pc:picChg>
      </pc:sldChg>
      <pc:sldChg chg="modSp">
        <pc:chgData name="home basu" userId="f617a7db0ea1eca6" providerId="LiveId" clId="{005CF429-EC43-4097-85A4-578A130A0CCA}" dt="2019-08-12T18:26:15.911" v="865" actId="20577"/>
        <pc:sldMkLst>
          <pc:docMk/>
          <pc:sldMk cId="3911354427" sldId="291"/>
        </pc:sldMkLst>
        <pc:spChg chg="mod">
          <ac:chgData name="home basu" userId="f617a7db0ea1eca6" providerId="LiveId" clId="{005CF429-EC43-4097-85A4-578A130A0CCA}" dt="2019-08-12T18:26:15.911" v="865" actId="20577"/>
          <ac:spMkLst>
            <pc:docMk/>
            <pc:sldMk cId="3911354427" sldId="291"/>
            <ac:spMk id="3" creationId="{CD4865AD-56ED-4C9A-B44B-3F434902D81C}"/>
          </ac:spMkLst>
        </pc:spChg>
      </pc:sldChg>
      <pc:sldChg chg="modSp">
        <pc:chgData name="home basu" userId="f617a7db0ea1eca6" providerId="LiveId" clId="{005CF429-EC43-4097-85A4-578A130A0CCA}" dt="2019-08-12T17:05:45.082" v="203" actId="20577"/>
        <pc:sldMkLst>
          <pc:docMk/>
          <pc:sldMk cId="2868415545" sldId="294"/>
        </pc:sldMkLst>
        <pc:spChg chg="mod">
          <ac:chgData name="home basu" userId="f617a7db0ea1eca6" providerId="LiveId" clId="{005CF429-EC43-4097-85A4-578A130A0CCA}" dt="2019-08-12T17:05:45.082" v="203" actId="20577"/>
          <ac:spMkLst>
            <pc:docMk/>
            <pc:sldMk cId="2868415545" sldId="294"/>
            <ac:spMk id="3" creationId="{9D9A9E94-7D5B-4626-B6AC-FEF2C412DF55}"/>
          </ac:spMkLst>
        </pc:spChg>
      </pc:sldChg>
      <pc:sldChg chg="modSp">
        <pc:chgData name="home basu" userId="f617a7db0ea1eca6" providerId="LiveId" clId="{005CF429-EC43-4097-85A4-578A130A0CCA}" dt="2019-08-12T18:28:28.367" v="908" actId="20577"/>
        <pc:sldMkLst>
          <pc:docMk/>
          <pc:sldMk cId="4179212169" sldId="295"/>
        </pc:sldMkLst>
        <pc:spChg chg="mod">
          <ac:chgData name="home basu" userId="f617a7db0ea1eca6" providerId="LiveId" clId="{005CF429-EC43-4097-85A4-578A130A0CCA}" dt="2019-08-12T18:28:28.367" v="908" actId="20577"/>
          <ac:spMkLst>
            <pc:docMk/>
            <pc:sldMk cId="4179212169" sldId="295"/>
            <ac:spMk id="3" creationId="{F6445491-D383-41AB-BBE5-9B25E023920F}"/>
          </ac:spMkLst>
        </pc:spChg>
      </pc:sldChg>
      <pc:sldChg chg="addSp delSp modSp modAnim">
        <pc:chgData name="home basu" userId="f617a7db0ea1eca6" providerId="LiveId" clId="{005CF429-EC43-4097-85A4-578A130A0CCA}" dt="2019-08-12T17:58:33.947" v="426"/>
        <pc:sldMkLst>
          <pc:docMk/>
          <pc:sldMk cId="889848024" sldId="296"/>
        </pc:sldMkLst>
        <pc:spChg chg="del">
          <ac:chgData name="home basu" userId="f617a7db0ea1eca6" providerId="LiveId" clId="{005CF429-EC43-4097-85A4-578A130A0CCA}" dt="2019-08-12T17:15:25.599" v="318"/>
          <ac:spMkLst>
            <pc:docMk/>
            <pc:sldMk cId="889848024" sldId="296"/>
            <ac:spMk id="4" creationId="{90CCD9CA-2D6A-4506-9FDD-70EAA128393C}"/>
          </ac:spMkLst>
        </pc:spChg>
        <pc:picChg chg="add del mod">
          <ac:chgData name="home basu" userId="f617a7db0ea1eca6" providerId="LiveId" clId="{005CF429-EC43-4097-85A4-578A130A0CCA}" dt="2019-08-12T17:19:12.793" v="330"/>
          <ac:picMkLst>
            <pc:docMk/>
            <pc:sldMk cId="889848024" sldId="296"/>
            <ac:picMk id="6" creationId="{7AB1C51A-C5B7-40EA-A305-603B7113BF61}"/>
          </ac:picMkLst>
        </pc:picChg>
        <pc:picChg chg="add del mod">
          <ac:chgData name="home basu" userId="f617a7db0ea1eca6" providerId="LiveId" clId="{005CF429-EC43-4097-85A4-578A130A0CCA}" dt="2019-08-12T17:19:17.248" v="331"/>
          <ac:picMkLst>
            <pc:docMk/>
            <pc:sldMk cId="889848024" sldId="296"/>
            <ac:picMk id="7" creationId="{396731E4-F4C9-4856-8E44-B59AA18A058E}"/>
          </ac:picMkLst>
        </pc:picChg>
        <pc:picChg chg="add del mod">
          <ac:chgData name="home basu" userId="f617a7db0ea1eca6" providerId="LiveId" clId="{005CF429-EC43-4097-85A4-578A130A0CCA}" dt="2019-08-12T17:26:21.460" v="345"/>
          <ac:picMkLst>
            <pc:docMk/>
            <pc:sldMk cId="889848024" sldId="296"/>
            <ac:picMk id="8" creationId="{F9D4C76B-6E8C-45E8-B637-969BA1D5835A}"/>
          </ac:picMkLst>
        </pc:picChg>
        <pc:picChg chg="add del mod">
          <ac:chgData name="home basu" userId="f617a7db0ea1eca6" providerId="LiveId" clId="{005CF429-EC43-4097-85A4-578A130A0CCA}" dt="2019-08-12T17:24:54.472" v="341"/>
          <ac:picMkLst>
            <pc:docMk/>
            <pc:sldMk cId="889848024" sldId="296"/>
            <ac:picMk id="9" creationId="{99C9E916-BD79-4558-AA39-F28CA331D334}"/>
          </ac:picMkLst>
        </pc:picChg>
        <pc:picChg chg="add mod">
          <ac:chgData name="home basu" userId="f617a7db0ea1eca6" providerId="LiveId" clId="{005CF429-EC43-4097-85A4-578A130A0CCA}" dt="2019-08-12T17:34:31.769" v="368" actId="1076"/>
          <ac:picMkLst>
            <pc:docMk/>
            <pc:sldMk cId="889848024" sldId="296"/>
            <ac:picMk id="10" creationId="{D836EF4F-40F0-45A6-B6F8-B9D006575A66}"/>
          </ac:picMkLst>
        </pc:picChg>
        <pc:picChg chg="add del mod">
          <ac:chgData name="home basu" userId="f617a7db0ea1eca6" providerId="LiveId" clId="{005CF429-EC43-4097-85A4-578A130A0CCA}" dt="2019-08-12T17:27:11.466" v="349"/>
          <ac:picMkLst>
            <pc:docMk/>
            <pc:sldMk cId="889848024" sldId="296"/>
            <ac:picMk id="11" creationId="{F5529021-1D54-4728-8821-921CF7D3F681}"/>
          </ac:picMkLst>
        </pc:picChg>
        <pc:picChg chg="add del mod">
          <ac:chgData name="home basu" userId="f617a7db0ea1eca6" providerId="LiveId" clId="{005CF429-EC43-4097-85A4-578A130A0CCA}" dt="2019-08-12T17:33:51.703" v="363"/>
          <ac:picMkLst>
            <pc:docMk/>
            <pc:sldMk cId="889848024" sldId="296"/>
            <ac:picMk id="12" creationId="{076CDD2D-7905-43A9-A804-F47232272C62}"/>
          </ac:picMkLst>
        </pc:picChg>
        <pc:picChg chg="add del mod">
          <ac:chgData name="home basu" userId="f617a7db0ea1eca6" providerId="LiveId" clId="{005CF429-EC43-4097-85A4-578A130A0CCA}" dt="2019-08-12T17:56:42.417" v="418"/>
          <ac:picMkLst>
            <pc:docMk/>
            <pc:sldMk cId="889848024" sldId="296"/>
            <ac:picMk id="13" creationId="{57FCEC6E-B2C6-44F1-A344-E4530CD37BF0}"/>
          </ac:picMkLst>
        </pc:picChg>
        <pc:picChg chg="add mod">
          <ac:chgData name="home basu" userId="f617a7db0ea1eca6" providerId="LiveId" clId="{005CF429-EC43-4097-85A4-578A130A0CCA}" dt="2019-08-12T17:58:23.761" v="424" actId="14100"/>
          <ac:picMkLst>
            <pc:docMk/>
            <pc:sldMk cId="889848024" sldId="296"/>
            <ac:picMk id="14" creationId="{73680998-9344-4B5B-9DFF-46720D2D3419}"/>
          </ac:picMkLst>
        </pc:picChg>
      </pc:sldChg>
      <pc:sldChg chg="addSp delSp modSp modAnim">
        <pc:chgData name="home basu" userId="f617a7db0ea1eca6" providerId="LiveId" clId="{005CF429-EC43-4097-85A4-578A130A0CCA}" dt="2019-08-12T17:59:43.209" v="433"/>
        <pc:sldMkLst>
          <pc:docMk/>
          <pc:sldMk cId="895569277" sldId="297"/>
        </pc:sldMkLst>
        <pc:spChg chg="mod">
          <ac:chgData name="home basu" userId="f617a7db0ea1eca6" providerId="LiveId" clId="{005CF429-EC43-4097-85A4-578A130A0CCA}" dt="2019-08-12T17:12:44.507" v="315" actId="1076"/>
          <ac:spMkLst>
            <pc:docMk/>
            <pc:sldMk cId="895569277" sldId="297"/>
            <ac:spMk id="2" creationId="{1BF474F1-68DF-4778-8F4C-F6F8578A0E83}"/>
          </ac:spMkLst>
        </pc:spChg>
        <pc:spChg chg="mod">
          <ac:chgData name="home basu" userId="f617a7db0ea1eca6" providerId="LiveId" clId="{005CF429-EC43-4097-85A4-578A130A0CCA}" dt="2019-08-12T17:39:06.885" v="377" actId="1076"/>
          <ac:spMkLst>
            <pc:docMk/>
            <pc:sldMk cId="895569277" sldId="297"/>
            <ac:spMk id="3" creationId="{F6445491-D383-41AB-BBE5-9B25E023920F}"/>
          </ac:spMkLst>
        </pc:spChg>
        <pc:picChg chg="add del mod">
          <ac:chgData name="home basu" userId="f617a7db0ea1eca6" providerId="LiveId" clId="{005CF429-EC43-4097-85A4-578A130A0CCA}" dt="2019-08-12T17:56:21.954" v="415"/>
          <ac:picMkLst>
            <pc:docMk/>
            <pc:sldMk cId="895569277" sldId="297"/>
            <ac:picMk id="6" creationId="{890CF537-171D-479B-80E1-F978FD5AB301}"/>
          </ac:picMkLst>
        </pc:picChg>
        <pc:picChg chg="add del mod">
          <ac:chgData name="home basu" userId="f617a7db0ea1eca6" providerId="LiveId" clId="{005CF429-EC43-4097-85A4-578A130A0CCA}" dt="2019-08-12T17:36:20.324" v="371"/>
          <ac:picMkLst>
            <pc:docMk/>
            <pc:sldMk cId="895569277" sldId="297"/>
            <ac:picMk id="7" creationId="{93C47957-359A-4EDD-A0DD-06E18833FD81}"/>
          </ac:picMkLst>
        </pc:picChg>
        <pc:picChg chg="add mod">
          <ac:chgData name="home basu" userId="f617a7db0ea1eca6" providerId="LiveId" clId="{005CF429-EC43-4097-85A4-578A130A0CCA}" dt="2019-08-12T17:59:34.100" v="432" actId="1076"/>
          <ac:picMkLst>
            <pc:docMk/>
            <pc:sldMk cId="895569277" sldId="297"/>
            <ac:picMk id="8" creationId="{575D57CE-554F-4071-A10C-7ED2547739D3}"/>
          </ac:picMkLst>
        </pc:picChg>
        <pc:picChg chg="add del">
          <ac:chgData name="home basu" userId="f617a7db0ea1eca6" providerId="LiveId" clId="{005CF429-EC43-4097-85A4-578A130A0CCA}" dt="2019-08-12T17:56:36.568" v="417"/>
          <ac:picMkLst>
            <pc:docMk/>
            <pc:sldMk cId="895569277" sldId="297"/>
            <ac:picMk id="9" creationId="{DEB97743-7389-4138-BE0C-7F0C99036550}"/>
          </ac:picMkLst>
        </pc:picChg>
        <pc:picChg chg="add mod">
          <ac:chgData name="home basu" userId="f617a7db0ea1eca6" providerId="LiveId" clId="{005CF429-EC43-4097-85A4-578A130A0CCA}" dt="2019-08-12T17:59:22.642" v="430" actId="1076"/>
          <ac:picMkLst>
            <pc:docMk/>
            <pc:sldMk cId="895569277" sldId="297"/>
            <ac:picMk id="10" creationId="{C5A95688-47DD-4E71-A5ED-3B8A47E13034}"/>
          </ac:picMkLst>
        </pc:picChg>
      </pc:sldChg>
      <pc:sldChg chg="addSp modSp modAnim">
        <pc:chgData name="home basu" userId="f617a7db0ea1eca6" providerId="LiveId" clId="{005CF429-EC43-4097-85A4-578A130A0CCA}" dt="2019-08-12T17:59:58.670" v="436"/>
        <pc:sldMkLst>
          <pc:docMk/>
          <pc:sldMk cId="1593496766" sldId="298"/>
        </pc:sldMkLst>
        <pc:spChg chg="mod">
          <ac:chgData name="home basu" userId="f617a7db0ea1eca6" providerId="LiveId" clId="{005CF429-EC43-4097-85A4-578A130A0CCA}" dt="2019-08-12T17:49:45.072" v="398" actId="1076"/>
          <ac:spMkLst>
            <pc:docMk/>
            <pc:sldMk cId="1593496766" sldId="298"/>
            <ac:spMk id="3" creationId="{F6445491-D383-41AB-BBE5-9B25E023920F}"/>
          </ac:spMkLst>
        </pc:spChg>
        <pc:picChg chg="add mod">
          <ac:chgData name="home basu" userId="f617a7db0ea1eca6" providerId="LiveId" clId="{005CF429-EC43-4097-85A4-578A130A0CCA}" dt="2019-08-12T17:50:06.231" v="402" actId="14100"/>
          <ac:picMkLst>
            <pc:docMk/>
            <pc:sldMk cId="1593496766" sldId="298"/>
            <ac:picMk id="5" creationId="{4412A0B5-FAAA-4261-8986-95C492B6D56B}"/>
          </ac:picMkLst>
        </pc:picChg>
        <pc:picChg chg="add mod">
          <ac:chgData name="home basu" userId="f617a7db0ea1eca6" providerId="LiveId" clId="{005CF429-EC43-4097-85A4-578A130A0CCA}" dt="2019-08-12T17:49:55.107" v="400" actId="1076"/>
          <ac:picMkLst>
            <pc:docMk/>
            <pc:sldMk cId="1593496766" sldId="298"/>
            <ac:picMk id="6" creationId="{EE8BDE00-2531-40F1-8303-C5E26B82190D}"/>
          </ac:picMkLst>
        </pc:picChg>
      </pc:sldChg>
      <pc:sldChg chg="addSp modSp modAnim">
        <pc:chgData name="home basu" userId="f617a7db0ea1eca6" providerId="LiveId" clId="{005CF429-EC43-4097-85A4-578A130A0CCA}" dt="2019-08-12T18:00:11.543" v="439"/>
        <pc:sldMkLst>
          <pc:docMk/>
          <pc:sldMk cId="1136698961" sldId="299"/>
        </pc:sldMkLst>
        <pc:spChg chg="mod">
          <ac:chgData name="home basu" userId="f617a7db0ea1eca6" providerId="LiveId" clId="{005CF429-EC43-4097-85A4-578A130A0CCA}" dt="2019-08-12T17:48:16.679" v="393" actId="20577"/>
          <ac:spMkLst>
            <pc:docMk/>
            <pc:sldMk cId="1136698961" sldId="299"/>
            <ac:spMk id="2" creationId="{1BF474F1-68DF-4778-8F4C-F6F8578A0E83}"/>
          </ac:spMkLst>
        </pc:spChg>
        <pc:spChg chg="mod">
          <ac:chgData name="home basu" userId="f617a7db0ea1eca6" providerId="LiveId" clId="{005CF429-EC43-4097-85A4-578A130A0CCA}" dt="2019-08-12T17:48:09.885" v="387" actId="1076"/>
          <ac:spMkLst>
            <pc:docMk/>
            <pc:sldMk cId="1136698961" sldId="299"/>
            <ac:spMk id="3" creationId="{F6445491-D383-41AB-BBE5-9B25E023920F}"/>
          </ac:spMkLst>
        </pc:spChg>
        <pc:picChg chg="add mod">
          <ac:chgData name="home basu" userId="f617a7db0ea1eca6" providerId="LiveId" clId="{005CF429-EC43-4097-85A4-578A130A0CCA}" dt="2019-08-12T17:55:04.408" v="414" actId="1076"/>
          <ac:picMkLst>
            <pc:docMk/>
            <pc:sldMk cId="1136698961" sldId="299"/>
            <ac:picMk id="5" creationId="{EFF6ED77-15C7-4D5D-9A3F-DCDD6397DBC5}"/>
          </ac:picMkLst>
        </pc:picChg>
        <pc:picChg chg="add mod">
          <ac:chgData name="home basu" userId="f617a7db0ea1eca6" providerId="LiveId" clId="{005CF429-EC43-4097-85A4-578A130A0CCA}" dt="2019-08-12T17:55:01.801" v="413" actId="1076"/>
          <ac:picMkLst>
            <pc:docMk/>
            <pc:sldMk cId="1136698961" sldId="299"/>
            <ac:picMk id="7" creationId="{C9FD50DD-17F4-49A8-96C9-F91238E6555A}"/>
          </ac:picMkLst>
        </pc:picChg>
      </pc:sldChg>
      <pc:sldChg chg="modSp modAnim">
        <pc:chgData name="home basu" userId="f617a7db0ea1eca6" providerId="LiveId" clId="{005CF429-EC43-4097-85A4-578A130A0CCA}" dt="2019-08-12T18:00:53.200" v="444" actId="27636"/>
        <pc:sldMkLst>
          <pc:docMk/>
          <pc:sldMk cId="3651649092" sldId="300"/>
        </pc:sldMkLst>
        <pc:spChg chg="mod">
          <ac:chgData name="home basu" userId="f617a7db0ea1eca6" providerId="LiveId" clId="{005CF429-EC43-4097-85A4-578A130A0CCA}" dt="2019-08-12T18:00:53.200" v="444" actId="27636"/>
          <ac:spMkLst>
            <pc:docMk/>
            <pc:sldMk cId="3651649092" sldId="300"/>
            <ac:spMk id="3" creationId="{656FB5BD-95E2-4067-9309-57E13A2F3FD7}"/>
          </ac:spMkLst>
        </pc:spChg>
      </pc:sldChg>
      <pc:sldChg chg="modSp">
        <pc:chgData name="home basu" userId="f617a7db0ea1eca6" providerId="LiveId" clId="{005CF429-EC43-4097-85A4-578A130A0CCA}" dt="2019-08-12T18:17:26.757" v="787" actId="20577"/>
        <pc:sldMkLst>
          <pc:docMk/>
          <pc:sldMk cId="2871822313" sldId="304"/>
        </pc:sldMkLst>
        <pc:spChg chg="mod">
          <ac:chgData name="home basu" userId="f617a7db0ea1eca6" providerId="LiveId" clId="{005CF429-EC43-4097-85A4-578A130A0CCA}" dt="2019-08-12T18:17:26.757" v="787" actId="20577"/>
          <ac:spMkLst>
            <pc:docMk/>
            <pc:sldMk cId="2871822313" sldId="304"/>
            <ac:spMk id="3" creationId="{EB2BE2F4-BF6E-44D9-B371-C8A00CF27E86}"/>
          </ac:spMkLst>
        </pc:spChg>
      </pc:sldChg>
      <pc:sldChg chg="modSp modAnim">
        <pc:chgData name="home basu" userId="f617a7db0ea1eca6" providerId="LiveId" clId="{005CF429-EC43-4097-85A4-578A130A0CCA}" dt="2019-08-12T18:05:05.938" v="451" actId="1076"/>
        <pc:sldMkLst>
          <pc:docMk/>
          <pc:sldMk cId="1958742765" sldId="305"/>
        </pc:sldMkLst>
        <pc:spChg chg="mod">
          <ac:chgData name="home basu" userId="f617a7db0ea1eca6" providerId="LiveId" clId="{005CF429-EC43-4097-85A4-578A130A0CCA}" dt="2019-08-12T18:05:05.938" v="451" actId="1076"/>
          <ac:spMkLst>
            <pc:docMk/>
            <pc:sldMk cId="1958742765" sldId="305"/>
            <ac:spMk id="3" creationId="{A2A56047-77F4-43A6-9930-B62D15D69206}"/>
          </ac:spMkLst>
        </pc:spChg>
      </pc:sldChg>
      <pc:sldChg chg="modSp">
        <pc:chgData name="home basu" userId="f617a7db0ea1eca6" providerId="LiveId" clId="{005CF429-EC43-4097-85A4-578A130A0CCA}" dt="2019-08-12T18:16:18.710" v="786" actId="20577"/>
        <pc:sldMkLst>
          <pc:docMk/>
          <pc:sldMk cId="3068851404" sldId="307"/>
        </pc:sldMkLst>
        <pc:spChg chg="mod">
          <ac:chgData name="home basu" userId="f617a7db0ea1eca6" providerId="LiveId" clId="{005CF429-EC43-4097-85A4-578A130A0CCA}" dt="2019-08-12T18:16:18.710" v="786" actId="20577"/>
          <ac:spMkLst>
            <pc:docMk/>
            <pc:sldMk cId="3068851404" sldId="307"/>
            <ac:spMk id="3" creationId="{A2A56047-77F4-43A6-9930-B62D15D69206}"/>
          </ac:spMkLst>
        </pc:spChg>
      </pc:sldChg>
      <pc:sldChg chg="modSp">
        <pc:chgData name="home basu" userId="f617a7db0ea1eca6" providerId="LiveId" clId="{005CF429-EC43-4097-85A4-578A130A0CCA}" dt="2019-08-12T18:23:18.061" v="824" actId="113"/>
        <pc:sldMkLst>
          <pc:docMk/>
          <pc:sldMk cId="641097974" sldId="308"/>
        </pc:sldMkLst>
        <pc:spChg chg="mod">
          <ac:chgData name="home basu" userId="f617a7db0ea1eca6" providerId="LiveId" clId="{005CF429-EC43-4097-85A4-578A130A0CCA}" dt="2019-08-12T18:23:18.061" v="824" actId="113"/>
          <ac:spMkLst>
            <pc:docMk/>
            <pc:sldMk cId="641097974" sldId="308"/>
            <ac:spMk id="2" creationId="{626795A7-6F70-4D8C-9AF1-B089C5F92D76}"/>
          </ac:spMkLst>
        </pc:spChg>
        <pc:spChg chg="mod">
          <ac:chgData name="home basu" userId="f617a7db0ea1eca6" providerId="LiveId" clId="{005CF429-EC43-4097-85A4-578A130A0CCA}" dt="2019-08-12T18:21:36.132" v="795" actId="14100"/>
          <ac:spMkLst>
            <pc:docMk/>
            <pc:sldMk cId="641097974" sldId="308"/>
            <ac:spMk id="3" creationId="{9EFD540D-5624-440B-A607-502F5FC99E2D}"/>
          </ac:spMkLst>
        </pc:spChg>
      </pc:sldChg>
      <pc:sldChg chg="addSp delSp modSp ord">
        <pc:chgData name="home basu" userId="f617a7db0ea1eca6" providerId="LiveId" clId="{005CF429-EC43-4097-85A4-578A130A0CCA}" dt="2019-08-12T18:26:51.189" v="882" actId="207"/>
        <pc:sldMkLst>
          <pc:docMk/>
          <pc:sldMk cId="1136362685" sldId="310"/>
        </pc:sldMkLst>
        <pc:spChg chg="mod">
          <ac:chgData name="home basu" userId="f617a7db0ea1eca6" providerId="LiveId" clId="{005CF429-EC43-4097-85A4-578A130A0CCA}" dt="2019-08-12T18:26:51.189" v="882" actId="207"/>
          <ac:spMkLst>
            <pc:docMk/>
            <pc:sldMk cId="1136362685" sldId="310"/>
            <ac:spMk id="2" creationId="{BD72216D-96A3-403C-93C4-8F5D322C21E8}"/>
          </ac:spMkLst>
        </pc:spChg>
        <pc:spChg chg="del mod">
          <ac:chgData name="home basu" userId="f617a7db0ea1eca6" providerId="LiveId" clId="{005CF429-EC43-4097-85A4-578A130A0CCA}" dt="2019-08-12T06:09:56.141" v="33"/>
          <ac:spMkLst>
            <pc:docMk/>
            <pc:sldMk cId="1136362685" sldId="310"/>
            <ac:spMk id="3" creationId="{0E345292-4A06-44DA-9E25-A22FD5FEAB3E}"/>
          </ac:spMkLst>
        </pc:spChg>
        <pc:spChg chg="del">
          <ac:chgData name="home basu" userId="f617a7db0ea1eca6" providerId="LiveId" clId="{005CF429-EC43-4097-85A4-578A130A0CCA}" dt="2019-08-12T06:09:51.401" v="32"/>
          <ac:spMkLst>
            <pc:docMk/>
            <pc:sldMk cId="1136362685" sldId="310"/>
            <ac:spMk id="4" creationId="{B0795466-57F6-418D-847B-AE3D81F24569}"/>
          </ac:spMkLst>
        </pc:spChg>
        <pc:spChg chg="add del mod">
          <ac:chgData name="home basu" userId="f617a7db0ea1eca6" providerId="LiveId" clId="{005CF429-EC43-4097-85A4-578A130A0CCA}" dt="2019-08-12T06:10:04.388" v="35"/>
          <ac:spMkLst>
            <pc:docMk/>
            <pc:sldMk cId="1136362685" sldId="310"/>
            <ac:spMk id="5" creationId="{55D941F6-D302-4182-81FE-456AE0B46A96}"/>
          </ac:spMkLst>
        </pc:spChg>
        <pc:spChg chg="add mod">
          <ac:chgData name="home basu" userId="f617a7db0ea1eca6" providerId="LiveId" clId="{005CF429-EC43-4097-85A4-578A130A0CCA}" dt="2019-08-12T16:59:54.294" v="177" actId="20577"/>
          <ac:spMkLst>
            <pc:docMk/>
            <pc:sldMk cId="1136362685" sldId="310"/>
            <ac:spMk id="6" creationId="{A5306959-FBAE-4AB6-B9CB-730AA565FEF8}"/>
          </ac:spMkLst>
        </pc:spChg>
        <pc:spChg chg="add mod">
          <ac:chgData name="home basu" userId="f617a7db0ea1eca6" providerId="LiveId" clId="{005CF429-EC43-4097-85A4-578A130A0CCA}" dt="2019-08-12T06:18:25.104" v="175" actId="14100"/>
          <ac:spMkLst>
            <pc:docMk/>
            <pc:sldMk cId="1136362685" sldId="310"/>
            <ac:spMk id="7" creationId="{5340B218-C426-4B67-929F-708F9C5D05B9}"/>
          </ac:spMkLst>
        </pc:spChg>
      </pc:sldChg>
      <pc:sldChg chg="modSp">
        <pc:chgData name="home basu" userId="f617a7db0ea1eca6" providerId="LiveId" clId="{005CF429-EC43-4097-85A4-578A130A0CCA}" dt="2019-08-12T18:24:21.807" v="830" actId="114"/>
        <pc:sldMkLst>
          <pc:docMk/>
          <pc:sldMk cId="2421206304" sldId="314"/>
        </pc:sldMkLst>
        <pc:spChg chg="mod">
          <ac:chgData name="home basu" userId="f617a7db0ea1eca6" providerId="LiveId" clId="{005CF429-EC43-4097-85A4-578A130A0CCA}" dt="2019-08-12T18:24:21.807" v="830" actId="114"/>
          <ac:spMkLst>
            <pc:docMk/>
            <pc:sldMk cId="2421206304" sldId="314"/>
            <ac:spMk id="3" creationId="{9DCD7C7B-3791-4D26-A257-C4FA9550BC3B}"/>
          </ac:spMkLst>
        </pc:spChg>
      </pc:sldChg>
      <pc:sldChg chg="modSp modAnim">
        <pc:chgData name="home basu" userId="f617a7db0ea1eca6" providerId="LiveId" clId="{005CF429-EC43-4097-85A4-578A130A0CCA}" dt="2019-08-12T18:17:49.284" v="788"/>
        <pc:sldMkLst>
          <pc:docMk/>
          <pc:sldMk cId="235512362" sldId="320"/>
        </pc:sldMkLst>
        <pc:spChg chg="mod">
          <ac:chgData name="home basu" userId="f617a7db0ea1eca6" providerId="LiveId" clId="{005CF429-EC43-4097-85A4-578A130A0CCA}" dt="2019-08-12T18:06:28.122" v="453" actId="20577"/>
          <ac:spMkLst>
            <pc:docMk/>
            <pc:sldMk cId="235512362" sldId="320"/>
            <ac:spMk id="2" creationId="{53C7C234-80B0-4CAC-94EC-EB1D932528BE}"/>
          </ac:spMkLst>
        </pc:spChg>
        <pc:spChg chg="mod">
          <ac:chgData name="home basu" userId="f617a7db0ea1eca6" providerId="LiveId" clId="{005CF429-EC43-4097-85A4-578A130A0CCA}" dt="2019-08-12T18:13:12.873" v="743" actId="20577"/>
          <ac:spMkLst>
            <pc:docMk/>
            <pc:sldMk cId="235512362" sldId="320"/>
            <ac:spMk id="3" creationId="{BD322B09-C9C9-49DF-946E-6279CB0D272D}"/>
          </ac:spMkLst>
        </pc:spChg>
      </pc:sldChg>
      <pc:sldChg chg="modSp">
        <pc:chgData name="home basu" userId="f617a7db0ea1eca6" providerId="LiveId" clId="{005CF429-EC43-4097-85A4-578A130A0CCA}" dt="2019-08-12T18:24:52.285" v="831" actId="113"/>
        <pc:sldMkLst>
          <pc:docMk/>
          <pc:sldMk cId="968344924" sldId="321"/>
        </pc:sldMkLst>
        <pc:spChg chg="mod">
          <ac:chgData name="home basu" userId="f617a7db0ea1eca6" providerId="LiveId" clId="{005CF429-EC43-4097-85A4-578A130A0CCA}" dt="2019-08-12T18:24:52.285" v="831" actId="113"/>
          <ac:spMkLst>
            <pc:docMk/>
            <pc:sldMk cId="968344924" sldId="321"/>
            <ac:spMk id="3" creationId="{E8B9A9DD-FCC5-45CB-8A48-0BF37A8C4F59}"/>
          </ac:spMkLst>
        </pc:spChg>
      </pc:sldChg>
      <pc:sldChg chg="addSp delSp modSp add">
        <pc:chgData name="home basu" userId="f617a7db0ea1eca6" providerId="LiveId" clId="{005CF429-EC43-4097-85A4-578A130A0CCA}" dt="2019-08-12T18:41:57.761" v="1014" actId="113"/>
        <pc:sldMkLst>
          <pc:docMk/>
          <pc:sldMk cId="864917990" sldId="323"/>
        </pc:sldMkLst>
        <pc:spChg chg="mod">
          <ac:chgData name="home basu" userId="f617a7db0ea1eca6" providerId="LiveId" clId="{005CF429-EC43-4097-85A4-578A130A0CCA}" dt="2019-08-12T18:41:57.761" v="1014" actId="113"/>
          <ac:spMkLst>
            <pc:docMk/>
            <pc:sldMk cId="864917990" sldId="323"/>
            <ac:spMk id="2" creationId="{86E264C9-F1E7-4782-833A-D3200C5674E1}"/>
          </ac:spMkLst>
        </pc:spChg>
        <pc:spChg chg="del">
          <ac:chgData name="home basu" userId="f617a7db0ea1eca6" providerId="LiveId" clId="{005CF429-EC43-4097-85A4-578A130A0CCA}" dt="2019-08-12T18:32:14.741" v="910"/>
          <ac:spMkLst>
            <pc:docMk/>
            <pc:sldMk cId="864917990" sldId="323"/>
            <ac:spMk id="3" creationId="{4D72C3F0-8280-42F0-8BA4-5A2A9CA5EACB}"/>
          </ac:spMkLst>
        </pc:spChg>
        <pc:picChg chg="add mod">
          <ac:chgData name="home basu" userId="f617a7db0ea1eca6" providerId="LiveId" clId="{005CF429-EC43-4097-85A4-578A130A0CCA}" dt="2019-08-12T18:41:38.641" v="1011" actId="1076"/>
          <ac:picMkLst>
            <pc:docMk/>
            <pc:sldMk cId="864917990" sldId="323"/>
            <ac:picMk id="5" creationId="{56B2996C-DFA4-4F14-A4EB-C8A93477CECE}"/>
          </ac:picMkLst>
        </pc:picChg>
        <pc:picChg chg="add del mod">
          <ac:chgData name="home basu" userId="f617a7db0ea1eca6" providerId="LiveId" clId="{005CF429-EC43-4097-85A4-578A130A0CCA}" dt="2019-08-12T18:36:50.736" v="953"/>
          <ac:picMkLst>
            <pc:docMk/>
            <pc:sldMk cId="864917990" sldId="323"/>
            <ac:picMk id="7" creationId="{1ECFCB24-3A4B-4FE2-A678-65FE841C04FD}"/>
          </ac:picMkLst>
        </pc:picChg>
        <pc:picChg chg="add del mod">
          <ac:chgData name="home basu" userId="f617a7db0ea1eca6" providerId="LiveId" clId="{005CF429-EC43-4097-85A4-578A130A0CCA}" dt="2019-08-12T18:37:23.562" v="959"/>
          <ac:picMkLst>
            <pc:docMk/>
            <pc:sldMk cId="864917990" sldId="323"/>
            <ac:picMk id="9" creationId="{8DE48669-84E3-4A84-9479-43024286D981}"/>
          </ac:picMkLst>
        </pc:picChg>
        <pc:picChg chg="add mod">
          <ac:chgData name="home basu" userId="f617a7db0ea1eca6" providerId="LiveId" clId="{005CF429-EC43-4097-85A4-578A130A0CCA}" dt="2019-08-12T18:41:48.514" v="1012" actId="14100"/>
          <ac:picMkLst>
            <pc:docMk/>
            <pc:sldMk cId="864917990" sldId="323"/>
            <ac:picMk id="11" creationId="{105012E7-DC29-4F7B-80B8-E0F5A8AF43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8/12/2019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8/12/2019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Anscombe, 1973 </a:t>
            </a:r>
            <a:r>
              <a:rPr lang="en-US" altLang="en-US" i="1">
                <a:latin typeface="Arial" panose="020B0604020202020204" pitchFamily="34" charset="0"/>
                <a:cs typeface="Arial" panose="020B0604020202020204" pitchFamily="34" charset="0"/>
              </a:rPr>
              <a:t>The American Statistician</a:t>
            </a:r>
            <a:r>
              <a:rPr lang="en-US" altLang="en-US">
                <a:latin typeface="Arial" panose="020B0604020202020204" pitchFamily="34" charset="0"/>
                <a:cs typeface="Arial" panose="020B0604020202020204" pitchFamily="34" charset="0"/>
              </a:rPr>
              <a:t>. I use this example in my 2015 </a:t>
            </a:r>
            <a:r>
              <a:rPr lang="en-US" altLang="en-US" i="1">
                <a:latin typeface="Arial" panose="020B0604020202020204" pitchFamily="34" charset="0"/>
                <a:cs typeface="Arial" panose="020B0604020202020204" pitchFamily="34" charset="0"/>
              </a:rPr>
              <a:t>Journal of International Accounting Research.</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D101C3-34DB-4C44-93A0-8821623568AF}" type="slidenum">
              <a:rPr lang="en-US" altLang="en-US" smtClean="0"/>
              <a:pPr/>
              <a:t>2</a:t>
            </a:fld>
            <a:endParaRPr lang="en-US" altLang="en-US"/>
          </a:p>
        </p:txBody>
      </p:sp>
    </p:spTree>
    <p:extLst>
      <p:ext uri="{BB962C8B-B14F-4D97-AF65-F5344CB8AC3E}">
        <p14:creationId xmlns:p14="http://schemas.microsoft.com/office/powerpoint/2010/main" val="280795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308480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8/12/2019</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8/12/2019</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8/12/2019</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8/12/2019</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8/12/2019</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3829175-527E-46A3-863C-1BB1F163B849}" type="datetimeFigureOut">
              <a:rPr lang="en-US" smtClean="0"/>
              <a:t>8/12/2019</a:t>
            </a:fld>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3829175-527E-46A3-863C-1BB1F163B849}" type="datetimeFigureOut">
              <a:rPr lang="en-US" smtClean="0"/>
              <a:t>8/12/2019</a:t>
            </a:fld>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3829175-527E-46A3-863C-1BB1F163B849}" type="datetimeFigureOut">
              <a:rPr lang="en-US" smtClean="0"/>
              <a:t>8/12/2019</a:t>
            </a:fld>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3829175-527E-46A3-863C-1BB1F163B849}" type="datetimeFigureOut">
              <a:rPr lang="en-US" smtClean="0"/>
              <a:t>8/12/2019</a:t>
            </a:fld>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Footer Placeholder 8"/>
          <p:cNvSpPr>
            <a:spLocks noGrp="1"/>
          </p:cNvSpPr>
          <p:nvPr>
            <p:ph type="ftr" sz="quarter" idx="11"/>
          </p:nvPr>
        </p:nvSpPr>
        <p:spPr/>
        <p:txBody>
          <a:bodyPr/>
          <a:lstStyle/>
          <a:p>
            <a:r>
              <a:rPr lang="en-US" dirty="0"/>
              <a:t>Add a footer</a:t>
            </a:r>
          </a:p>
        </p:txBody>
      </p:sp>
      <p:sp>
        <p:nvSpPr>
          <p:cNvPr id="8" name="Date Placeholder 7"/>
          <p:cNvSpPr>
            <a:spLocks noGrp="1"/>
          </p:cNvSpPr>
          <p:nvPr>
            <p:ph type="dt" sz="half" idx="10"/>
          </p:nvPr>
        </p:nvSpPr>
        <p:spPr/>
        <p:txBody>
          <a:bodyPr/>
          <a:lstStyle/>
          <a:p>
            <a:fld id="{83829175-527E-46A3-863C-1BB1F163B849}" type="datetimeFigureOut">
              <a:rPr lang="en-US" smtClean="0"/>
              <a:pPr/>
              <a:t>8/12/2019</a:t>
            </a:fld>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8/12/2019</a:t>
            </a:fld>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482" y="2359702"/>
            <a:ext cx="10207178" cy="1557611"/>
          </a:xfrm>
        </p:spPr>
        <p:txBody>
          <a:bodyPr/>
          <a:lstStyle/>
          <a:p>
            <a:r>
              <a:rPr lang="en-US" sz="5000" b="1" dirty="0">
                <a:solidFill>
                  <a:srgbClr val="00B050"/>
                </a:solidFill>
              </a:rPr>
              <a:t>How Robust are the Foundations of the Conceptual Framework?</a:t>
            </a:r>
          </a:p>
        </p:txBody>
      </p:sp>
      <p:sp>
        <p:nvSpPr>
          <p:cNvPr id="3" name="Subtitle 2"/>
          <p:cNvSpPr>
            <a:spLocks noGrp="1"/>
          </p:cNvSpPr>
          <p:nvPr>
            <p:ph type="subTitle" idx="1"/>
          </p:nvPr>
        </p:nvSpPr>
        <p:spPr>
          <a:xfrm>
            <a:off x="4646612" y="4495800"/>
            <a:ext cx="3228918" cy="723899"/>
          </a:xfrm>
        </p:spPr>
        <p:txBody>
          <a:bodyPr>
            <a:noAutofit/>
          </a:bodyPr>
          <a:lstStyle/>
          <a:p>
            <a:r>
              <a:rPr lang="en-US" sz="4000" dirty="0"/>
              <a:t>Sudipta</a:t>
            </a:r>
            <a:r>
              <a:rPr lang="en-US" sz="3600" dirty="0"/>
              <a:t> Basu</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590" y="5105400"/>
            <a:ext cx="33528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a:spLocks noChangeArrowheads="1"/>
          </p:cNvSpPr>
          <p:nvPr/>
        </p:nvSpPr>
        <p:spPr bwMode="auto">
          <a:xfrm>
            <a:off x="4490590" y="6019800"/>
            <a:ext cx="3884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C00000"/>
                </a:solidFill>
                <a:latin typeface="+mn-lt"/>
              </a:rPr>
              <a:t>Monday, August 12, 2019</a:t>
            </a:r>
          </a:p>
        </p:txBody>
      </p:sp>
      <p:pic>
        <p:nvPicPr>
          <p:cNvPr id="9" name="Picture 8">
            <a:extLst>
              <a:ext uri="{FF2B5EF4-FFF2-40B4-BE49-F238E27FC236}">
                <a16:creationId xmlns:a16="http://schemas.microsoft.com/office/drawing/2014/main" id="{03C5B08D-8A1D-42B0-9A4D-72885C1019A9}"/>
              </a:ext>
            </a:extLst>
          </p:cNvPr>
          <p:cNvPicPr>
            <a:picLocks noChangeAspect="1"/>
          </p:cNvPicPr>
          <p:nvPr/>
        </p:nvPicPr>
        <p:blipFill>
          <a:blip r:embed="rId3"/>
          <a:stretch>
            <a:fillRect/>
          </a:stretch>
        </p:blipFill>
        <p:spPr>
          <a:xfrm>
            <a:off x="1446212" y="542817"/>
            <a:ext cx="3473800" cy="1272078"/>
          </a:xfrm>
          <a:prstGeom prst="rect">
            <a:avLst/>
          </a:prstGeom>
        </p:spPr>
      </p:pic>
      <p:pic>
        <p:nvPicPr>
          <p:cNvPr id="7" name="Picture 6" descr="A close up of a sign&#10;&#10;Description automatically generated">
            <a:extLst>
              <a:ext uri="{FF2B5EF4-FFF2-40B4-BE49-F238E27FC236}">
                <a16:creationId xmlns:a16="http://schemas.microsoft.com/office/drawing/2014/main" id="{3FB830E2-C986-4BBA-84AC-DAED643E6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180" y="762000"/>
            <a:ext cx="3473800" cy="833712"/>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2FC0C35D-5FE9-473F-9010-36951747F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612" y="4407262"/>
            <a:ext cx="2105025" cy="1028700"/>
          </a:xfrm>
          <a:prstGeom prst="rect">
            <a:avLst/>
          </a:prstGeom>
        </p:spPr>
      </p:pic>
      <p:pic>
        <p:nvPicPr>
          <p:cNvPr id="12" name="Graphic 11">
            <a:extLst>
              <a:ext uri="{FF2B5EF4-FFF2-40B4-BE49-F238E27FC236}">
                <a16:creationId xmlns:a16="http://schemas.microsoft.com/office/drawing/2014/main" id="{9CFD2905-A002-499C-81CA-93F2C13D6E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3696" y="4419600"/>
            <a:ext cx="3203861" cy="952499"/>
          </a:xfrm>
          <a:prstGeom prst="rect">
            <a:avLst/>
          </a:prstGeom>
        </p:spPr>
      </p:pic>
    </p:spTree>
    <p:extLst>
      <p:ext uri="{BB962C8B-B14F-4D97-AF65-F5344CB8AC3E}">
        <p14:creationId xmlns:p14="http://schemas.microsoft.com/office/powerpoint/2010/main" val="25618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4F1-68DF-4778-8F4C-F6F8578A0E83}"/>
              </a:ext>
            </a:extLst>
          </p:cNvPr>
          <p:cNvSpPr>
            <a:spLocks noGrp="1"/>
          </p:cNvSpPr>
          <p:nvPr>
            <p:ph type="title"/>
          </p:nvPr>
        </p:nvSpPr>
        <p:spPr>
          <a:xfrm>
            <a:off x="1522414" y="533400"/>
            <a:ext cx="9601200" cy="609600"/>
          </a:xfrm>
        </p:spPr>
        <p:txBody>
          <a:bodyPr>
            <a:noAutofit/>
          </a:bodyPr>
          <a:lstStyle/>
          <a:p>
            <a:r>
              <a:rPr lang="en-US" sz="4000" b="1" dirty="0">
                <a:solidFill>
                  <a:srgbClr val="00B050"/>
                </a:solidFill>
              </a:rPr>
              <a:t>Historically, what is accounting for?</a:t>
            </a:r>
          </a:p>
        </p:txBody>
      </p:sp>
      <p:sp>
        <p:nvSpPr>
          <p:cNvPr id="3" name="Content Placeholder 2">
            <a:extLst>
              <a:ext uri="{FF2B5EF4-FFF2-40B4-BE49-F238E27FC236}">
                <a16:creationId xmlns:a16="http://schemas.microsoft.com/office/drawing/2014/main" id="{F6445491-D383-41AB-BBE5-9B25E023920F}"/>
              </a:ext>
            </a:extLst>
          </p:cNvPr>
          <p:cNvSpPr>
            <a:spLocks noGrp="1"/>
          </p:cNvSpPr>
          <p:nvPr>
            <p:ph idx="1"/>
          </p:nvPr>
        </p:nvSpPr>
        <p:spPr>
          <a:xfrm>
            <a:off x="1277234" y="1189946"/>
            <a:ext cx="9829802" cy="533400"/>
          </a:xfrm>
        </p:spPr>
        <p:txBody>
          <a:bodyPr>
            <a:normAutofit/>
          </a:bodyPr>
          <a:lstStyle/>
          <a:p>
            <a:pPr marL="0" indent="0">
              <a:buNone/>
            </a:pPr>
            <a:r>
              <a:rPr lang="en-US" sz="3200" dirty="0"/>
              <a:t>Double-entry Bookkeeping (1,300 to 1,900)</a:t>
            </a:r>
          </a:p>
        </p:txBody>
      </p:sp>
      <p:sp>
        <p:nvSpPr>
          <p:cNvPr id="4" name="TextBox 3">
            <a:extLst>
              <a:ext uri="{FF2B5EF4-FFF2-40B4-BE49-F238E27FC236}">
                <a16:creationId xmlns:a16="http://schemas.microsoft.com/office/drawing/2014/main" id="{F9C7B188-9388-4874-9B74-179E254882E2}"/>
              </a:ext>
            </a:extLst>
          </p:cNvPr>
          <p:cNvSpPr txBox="1"/>
          <p:nvPr/>
        </p:nvSpPr>
        <p:spPr>
          <a:xfrm>
            <a:off x="684212" y="6032212"/>
            <a:ext cx="10744200" cy="584775"/>
          </a:xfrm>
          <a:prstGeom prst="rect">
            <a:avLst/>
          </a:prstGeom>
          <a:noFill/>
          <a:ln>
            <a:solidFill>
              <a:schemeClr val="bg2"/>
            </a:solidFill>
          </a:ln>
        </p:spPr>
        <p:txBody>
          <a:bodyPr wrap="square" rtlCol="0" anchor="ctr" anchorCtr="1">
            <a:spAutoFit/>
          </a:bodyPr>
          <a:lstStyle/>
          <a:p>
            <a:r>
              <a:rPr lang="en-US" sz="3200" dirty="0"/>
              <a:t>Transaction analysis, external finance, valuation</a:t>
            </a:r>
          </a:p>
        </p:txBody>
      </p:sp>
      <p:pic>
        <p:nvPicPr>
          <p:cNvPr id="5" name="Picture 7">
            <a:extLst>
              <a:ext uri="{FF2B5EF4-FFF2-40B4-BE49-F238E27FC236}">
                <a16:creationId xmlns:a16="http://schemas.microsoft.com/office/drawing/2014/main" id="{4412A0B5-FAAA-4261-8986-95C492B6D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896" y="1862474"/>
            <a:ext cx="3007115" cy="416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EE8BDE00-2531-40F1-8303-C5E26B821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2" y="1862474"/>
            <a:ext cx="2969681" cy="416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9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4F1-68DF-4778-8F4C-F6F8578A0E83}"/>
              </a:ext>
            </a:extLst>
          </p:cNvPr>
          <p:cNvSpPr>
            <a:spLocks noGrp="1"/>
          </p:cNvSpPr>
          <p:nvPr>
            <p:ph type="title"/>
          </p:nvPr>
        </p:nvSpPr>
        <p:spPr>
          <a:xfrm>
            <a:off x="1522414" y="533400"/>
            <a:ext cx="9601200" cy="609600"/>
          </a:xfrm>
        </p:spPr>
        <p:txBody>
          <a:bodyPr>
            <a:noAutofit/>
          </a:bodyPr>
          <a:lstStyle/>
          <a:p>
            <a:r>
              <a:rPr lang="en-US" sz="4000" b="1" dirty="0">
                <a:solidFill>
                  <a:srgbClr val="00B050"/>
                </a:solidFill>
              </a:rPr>
              <a:t>Recently, what is accounting for?</a:t>
            </a:r>
          </a:p>
        </p:txBody>
      </p:sp>
      <p:sp>
        <p:nvSpPr>
          <p:cNvPr id="3" name="Content Placeholder 2">
            <a:extLst>
              <a:ext uri="{FF2B5EF4-FFF2-40B4-BE49-F238E27FC236}">
                <a16:creationId xmlns:a16="http://schemas.microsoft.com/office/drawing/2014/main" id="{F6445491-D383-41AB-BBE5-9B25E023920F}"/>
              </a:ext>
            </a:extLst>
          </p:cNvPr>
          <p:cNvSpPr>
            <a:spLocks noGrp="1"/>
          </p:cNvSpPr>
          <p:nvPr>
            <p:ph idx="1"/>
          </p:nvPr>
        </p:nvSpPr>
        <p:spPr>
          <a:xfrm>
            <a:off x="1293812" y="1248668"/>
            <a:ext cx="9829802" cy="533400"/>
          </a:xfrm>
        </p:spPr>
        <p:txBody>
          <a:bodyPr>
            <a:normAutofit/>
          </a:bodyPr>
          <a:lstStyle/>
          <a:p>
            <a:pPr marL="0" indent="0">
              <a:buNone/>
            </a:pPr>
            <a:r>
              <a:rPr lang="en-US" sz="3200" dirty="0"/>
              <a:t>Accounting (1,900 to present)</a:t>
            </a:r>
          </a:p>
        </p:txBody>
      </p:sp>
      <p:sp>
        <p:nvSpPr>
          <p:cNvPr id="4" name="TextBox 3">
            <a:extLst>
              <a:ext uri="{FF2B5EF4-FFF2-40B4-BE49-F238E27FC236}">
                <a16:creationId xmlns:a16="http://schemas.microsoft.com/office/drawing/2014/main" id="{B610BB53-5884-4145-96A6-EEBF46CC1C46}"/>
              </a:ext>
            </a:extLst>
          </p:cNvPr>
          <p:cNvSpPr txBox="1"/>
          <p:nvPr/>
        </p:nvSpPr>
        <p:spPr>
          <a:xfrm>
            <a:off x="1141414" y="6032212"/>
            <a:ext cx="9982200" cy="584775"/>
          </a:xfrm>
          <a:prstGeom prst="rect">
            <a:avLst/>
          </a:prstGeom>
          <a:noFill/>
          <a:ln>
            <a:solidFill>
              <a:schemeClr val="bg2"/>
            </a:solidFill>
          </a:ln>
        </p:spPr>
        <p:txBody>
          <a:bodyPr wrap="square" rtlCol="0" anchor="ctr" anchorCtr="1">
            <a:spAutoFit/>
          </a:bodyPr>
          <a:lstStyle/>
          <a:p>
            <a:r>
              <a:rPr lang="en-US" sz="3200" dirty="0"/>
              <a:t>Financial intermediation, rate-setting regulation</a:t>
            </a:r>
          </a:p>
        </p:txBody>
      </p:sp>
      <p:pic>
        <p:nvPicPr>
          <p:cNvPr id="5" name="Picture 4">
            <a:extLst>
              <a:ext uri="{FF2B5EF4-FFF2-40B4-BE49-F238E27FC236}">
                <a16:creationId xmlns:a16="http://schemas.microsoft.com/office/drawing/2014/main" id="{EFF6ED77-15C7-4D5D-9A3F-DCDD6397D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913969"/>
            <a:ext cx="2644852" cy="40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sign&#10;&#10;Description automatically generated">
            <a:extLst>
              <a:ext uri="{FF2B5EF4-FFF2-40B4-BE49-F238E27FC236}">
                <a16:creationId xmlns:a16="http://schemas.microsoft.com/office/drawing/2014/main" id="{C9FD50DD-17F4-49A8-96C9-F91238E65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412" y="1951243"/>
            <a:ext cx="2644852" cy="3967277"/>
          </a:xfrm>
          <a:prstGeom prst="rect">
            <a:avLst/>
          </a:prstGeom>
        </p:spPr>
      </p:pic>
    </p:spTree>
    <p:extLst>
      <p:ext uri="{BB962C8B-B14F-4D97-AF65-F5344CB8AC3E}">
        <p14:creationId xmlns:p14="http://schemas.microsoft.com/office/powerpoint/2010/main" val="113669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6E2-F76C-4C49-82E1-574CC7555073}"/>
              </a:ext>
            </a:extLst>
          </p:cNvPr>
          <p:cNvSpPr>
            <a:spLocks noGrp="1"/>
          </p:cNvSpPr>
          <p:nvPr>
            <p:ph type="title"/>
          </p:nvPr>
        </p:nvSpPr>
        <p:spPr>
          <a:xfrm>
            <a:off x="1522414" y="533400"/>
            <a:ext cx="9905998" cy="609600"/>
          </a:xfrm>
        </p:spPr>
        <p:txBody>
          <a:bodyPr>
            <a:noAutofit/>
          </a:bodyPr>
          <a:lstStyle/>
          <a:p>
            <a:r>
              <a:rPr lang="en-US" sz="3600" b="1" dirty="0">
                <a:solidFill>
                  <a:srgbClr val="00B050"/>
                </a:solidFill>
              </a:rPr>
              <a:t>Why </a:t>
            </a:r>
            <a:r>
              <a:rPr lang="en-US" sz="3600" b="1" dirty="0">
                <a:solidFill>
                  <a:srgbClr val="92D050"/>
                </a:solidFill>
              </a:rPr>
              <a:t>Accounting</a:t>
            </a:r>
            <a:r>
              <a:rPr lang="en-US" sz="3600" b="1" dirty="0">
                <a:solidFill>
                  <a:srgbClr val="00B050"/>
                </a:solidFill>
              </a:rPr>
              <a:t> Conceptual Frameworks?</a:t>
            </a:r>
          </a:p>
        </p:txBody>
      </p:sp>
      <p:sp>
        <p:nvSpPr>
          <p:cNvPr id="3" name="Content Placeholder 2">
            <a:extLst>
              <a:ext uri="{FF2B5EF4-FFF2-40B4-BE49-F238E27FC236}">
                <a16:creationId xmlns:a16="http://schemas.microsoft.com/office/drawing/2014/main" id="{656FB5BD-95E2-4067-9309-57E13A2F3FD7}"/>
              </a:ext>
            </a:extLst>
          </p:cNvPr>
          <p:cNvSpPr>
            <a:spLocks noGrp="1"/>
          </p:cNvSpPr>
          <p:nvPr>
            <p:ph idx="1"/>
          </p:nvPr>
        </p:nvSpPr>
        <p:spPr>
          <a:xfrm>
            <a:off x="1522414" y="1295400"/>
            <a:ext cx="9601200" cy="5029200"/>
          </a:xfrm>
        </p:spPr>
        <p:txBody>
          <a:bodyPr>
            <a:normAutofit/>
          </a:bodyPr>
          <a:lstStyle/>
          <a:p>
            <a:pPr marL="0" indent="0">
              <a:buNone/>
            </a:pPr>
            <a:r>
              <a:rPr lang="en-US" sz="3200" dirty="0"/>
              <a:t>Push to make business schools “scientific” starting in mid-1950s with lots of funding</a:t>
            </a:r>
          </a:p>
          <a:p>
            <a:pPr marL="0" indent="0">
              <a:buNone/>
            </a:pPr>
            <a:r>
              <a:rPr lang="en-US" sz="3200" dirty="0"/>
              <a:t>Academics sought state-of-the-art “axioms” from prestigious business school departments:</a:t>
            </a:r>
          </a:p>
          <a:p>
            <a:pPr marL="0" indent="0">
              <a:buNone/>
            </a:pPr>
            <a:r>
              <a:rPr lang="en-US" sz="3200" dirty="0"/>
              <a:t>	</a:t>
            </a:r>
            <a:r>
              <a:rPr lang="en-US" sz="2800" dirty="0"/>
              <a:t>Decision Usefulness (from Decision Science)</a:t>
            </a:r>
          </a:p>
          <a:p>
            <a:pPr marL="0" indent="0">
              <a:buNone/>
            </a:pPr>
            <a:r>
              <a:rPr lang="en-US" sz="3600" dirty="0"/>
              <a:t>	</a:t>
            </a:r>
            <a:r>
              <a:rPr lang="en-US" sz="2800" dirty="0"/>
              <a:t>Efficient Markets (from Asset Pricing)</a:t>
            </a:r>
          </a:p>
          <a:p>
            <a:pPr marL="0" indent="0">
              <a:buNone/>
            </a:pPr>
            <a:r>
              <a:rPr lang="en-US" sz="2800" dirty="0"/>
              <a:t>	Modigliani-Miller Theorems (Corporate Finance)</a:t>
            </a:r>
            <a:endParaRPr lang="en-US" sz="3200" dirty="0"/>
          </a:p>
          <a:p>
            <a:pPr marL="0" indent="0">
              <a:buNone/>
            </a:pPr>
            <a:r>
              <a:rPr lang="en-US" sz="3200" dirty="0"/>
              <a:t>ASOBAT (1967), APB 4 (1970), Trueblood (1973)</a:t>
            </a:r>
          </a:p>
        </p:txBody>
      </p:sp>
    </p:spTree>
    <p:extLst>
      <p:ext uri="{BB962C8B-B14F-4D97-AF65-F5344CB8AC3E}">
        <p14:creationId xmlns:p14="http://schemas.microsoft.com/office/powerpoint/2010/main" val="365164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232B-14C6-439A-9D94-4FA125FC3E87}"/>
              </a:ext>
            </a:extLst>
          </p:cNvPr>
          <p:cNvSpPr>
            <a:spLocks noGrp="1"/>
          </p:cNvSpPr>
          <p:nvPr>
            <p:ph type="title"/>
          </p:nvPr>
        </p:nvSpPr>
        <p:spPr>
          <a:xfrm>
            <a:off x="1446212" y="571500"/>
            <a:ext cx="10058400" cy="533400"/>
          </a:xfrm>
        </p:spPr>
        <p:txBody>
          <a:bodyPr>
            <a:noAutofit/>
          </a:bodyPr>
          <a:lstStyle/>
          <a:p>
            <a:r>
              <a:rPr lang="en-US" sz="4000" b="1" dirty="0">
                <a:solidFill>
                  <a:srgbClr val="00B050"/>
                </a:solidFill>
              </a:rPr>
              <a:t>Decision usefulness is two-edged sword</a:t>
            </a:r>
          </a:p>
        </p:txBody>
      </p:sp>
      <p:sp>
        <p:nvSpPr>
          <p:cNvPr id="3" name="Content Placeholder 2">
            <a:extLst>
              <a:ext uri="{FF2B5EF4-FFF2-40B4-BE49-F238E27FC236}">
                <a16:creationId xmlns:a16="http://schemas.microsoft.com/office/drawing/2014/main" id="{A2A56047-77F4-43A6-9930-B62D15D69206}"/>
              </a:ext>
            </a:extLst>
          </p:cNvPr>
          <p:cNvSpPr>
            <a:spLocks noGrp="1"/>
          </p:cNvSpPr>
          <p:nvPr>
            <p:ph idx="1"/>
          </p:nvPr>
        </p:nvSpPr>
        <p:spPr>
          <a:xfrm>
            <a:off x="1522412" y="1600200"/>
            <a:ext cx="9601200" cy="4191000"/>
          </a:xfrm>
        </p:spPr>
        <p:txBody>
          <a:bodyPr>
            <a:normAutofit/>
          </a:bodyPr>
          <a:lstStyle/>
          <a:p>
            <a:pPr marL="0" indent="0">
              <a:buNone/>
            </a:pPr>
            <a:r>
              <a:rPr lang="en-US" sz="3200" dirty="0"/>
              <a:t>Quick link to user objective/utility function</a:t>
            </a:r>
          </a:p>
          <a:p>
            <a:pPr marL="0" indent="0">
              <a:buNone/>
            </a:pPr>
            <a:r>
              <a:rPr lang="en-US" sz="3200" dirty="0"/>
              <a:t>But what if user objectives differ?</a:t>
            </a:r>
          </a:p>
          <a:p>
            <a:pPr marL="0" indent="0">
              <a:buNone/>
            </a:pPr>
            <a:r>
              <a:rPr lang="en-US" sz="3200" dirty="0"/>
              <a:t>Arrow theorem implies no best answer</a:t>
            </a:r>
          </a:p>
          <a:p>
            <a:pPr marL="0" indent="0">
              <a:buNone/>
            </a:pPr>
            <a:r>
              <a:rPr lang="en-US" sz="3200" dirty="0"/>
              <a:t>Boards focus on investor needs to sidestep</a:t>
            </a:r>
          </a:p>
          <a:p>
            <a:pPr marL="0" indent="0">
              <a:buNone/>
            </a:pPr>
            <a:r>
              <a:rPr lang="en-US" sz="3200" dirty="0" err="1"/>
              <a:t>Ravencroft</a:t>
            </a:r>
            <a:r>
              <a:rPr lang="en-US" sz="3200" dirty="0"/>
              <a:t> &amp; Williams (2014 </a:t>
            </a:r>
            <a:r>
              <a:rPr lang="en-US" sz="3200" i="1" dirty="0"/>
              <a:t>CAR</a:t>
            </a:r>
            <a:r>
              <a:rPr lang="en-US" sz="3200" dirty="0"/>
              <a:t>)…</a:t>
            </a:r>
          </a:p>
          <a:p>
            <a:pPr marL="0" indent="0">
              <a:buNone/>
            </a:pPr>
            <a:r>
              <a:rPr lang="en-US" sz="3200" dirty="0"/>
              <a:t>Create </a:t>
            </a:r>
            <a:r>
              <a:rPr lang="en-US" sz="3200" i="1" dirty="0"/>
              <a:t>fictitious</a:t>
            </a:r>
            <a:r>
              <a:rPr lang="en-US" sz="3200" dirty="0"/>
              <a:t> users (Young, 2006 </a:t>
            </a:r>
            <a:r>
              <a:rPr lang="en-US" sz="3200" i="1" dirty="0"/>
              <a:t>AOS</a:t>
            </a:r>
            <a:r>
              <a:rPr lang="en-US" sz="3200" dirty="0"/>
              <a:t>)</a:t>
            </a:r>
          </a:p>
        </p:txBody>
      </p:sp>
    </p:spTree>
    <p:extLst>
      <p:ext uri="{BB962C8B-B14F-4D97-AF65-F5344CB8AC3E}">
        <p14:creationId xmlns:p14="http://schemas.microsoft.com/office/powerpoint/2010/main" val="195874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C234-80B0-4CAC-94EC-EB1D932528BE}"/>
              </a:ext>
            </a:extLst>
          </p:cNvPr>
          <p:cNvSpPr>
            <a:spLocks noGrp="1"/>
          </p:cNvSpPr>
          <p:nvPr>
            <p:ph type="title"/>
          </p:nvPr>
        </p:nvSpPr>
        <p:spPr>
          <a:xfrm>
            <a:off x="1543986" y="533400"/>
            <a:ext cx="9579627" cy="609600"/>
          </a:xfrm>
        </p:spPr>
        <p:txBody>
          <a:bodyPr>
            <a:noAutofit/>
          </a:bodyPr>
          <a:lstStyle/>
          <a:p>
            <a:r>
              <a:rPr lang="en-US" sz="4000" b="1" dirty="0">
                <a:solidFill>
                  <a:srgbClr val="00B050"/>
                </a:solidFill>
              </a:rPr>
              <a:t>Margaret Atwood:</a:t>
            </a:r>
          </a:p>
        </p:txBody>
      </p:sp>
      <p:sp>
        <p:nvSpPr>
          <p:cNvPr id="3" name="Content Placeholder 2">
            <a:extLst>
              <a:ext uri="{FF2B5EF4-FFF2-40B4-BE49-F238E27FC236}">
                <a16:creationId xmlns:a16="http://schemas.microsoft.com/office/drawing/2014/main" id="{BD322B09-C9C9-49DF-946E-6279CB0D272D}"/>
              </a:ext>
            </a:extLst>
          </p:cNvPr>
          <p:cNvSpPr>
            <a:spLocks noGrp="1"/>
          </p:cNvSpPr>
          <p:nvPr>
            <p:ph idx="1"/>
          </p:nvPr>
        </p:nvSpPr>
        <p:spPr>
          <a:xfrm>
            <a:off x="1522414" y="1371600"/>
            <a:ext cx="9601200" cy="5105400"/>
          </a:xfrm>
        </p:spPr>
        <p:txBody>
          <a:bodyPr>
            <a:normAutofit/>
          </a:bodyPr>
          <a:lstStyle/>
          <a:p>
            <a:pPr marL="0" indent="0">
              <a:buNone/>
            </a:pPr>
            <a:r>
              <a:rPr lang="en-US" sz="3200" dirty="0"/>
              <a:t>Novelists, Margaret Atwood once said, spend their time imagining that nonexistent people are real. Bureaucrats, she continued, do the reverse: As they construct rules and procedures to make normal life impossible, they pass their days imagining that real people don’t exist.</a:t>
            </a:r>
          </a:p>
          <a:p>
            <a:pPr marL="0" indent="0">
              <a:buNone/>
            </a:pPr>
            <a:r>
              <a:rPr lang="en-US" sz="3200" dirty="0"/>
              <a:t>				(Andrew Stark, </a:t>
            </a:r>
            <a:r>
              <a:rPr lang="en-US" sz="3200" i="1" dirty="0"/>
              <a:t>WSJ</a:t>
            </a:r>
            <a:r>
              <a:rPr lang="en-US" sz="3200" dirty="0"/>
              <a:t>, 7/30/19)</a:t>
            </a:r>
          </a:p>
          <a:p>
            <a:pPr marL="0" indent="0">
              <a:buNone/>
            </a:pPr>
            <a:r>
              <a:rPr lang="en-US" sz="3200" dirty="0"/>
              <a:t>Lawyers and financial engineers structure transactions to exploit the rules (</a:t>
            </a:r>
            <a:r>
              <a:rPr lang="en-US" sz="3200" dirty="0" err="1"/>
              <a:t>Herz</a:t>
            </a:r>
            <a:r>
              <a:rPr lang="en-US" sz="3200" dirty="0"/>
              <a:t>, 2013; Dye, Glover &amp; Sunder, 2015 </a:t>
            </a:r>
            <a:r>
              <a:rPr lang="en-US" sz="3200" i="1" dirty="0"/>
              <a:t>AH</a:t>
            </a:r>
            <a:r>
              <a:rPr lang="en-US" sz="3200" dirty="0"/>
              <a:t>)</a:t>
            </a:r>
          </a:p>
        </p:txBody>
      </p:sp>
    </p:spTree>
    <p:extLst>
      <p:ext uri="{BB962C8B-B14F-4D97-AF65-F5344CB8AC3E}">
        <p14:creationId xmlns:p14="http://schemas.microsoft.com/office/powerpoint/2010/main" val="2355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232B-14C6-439A-9D94-4FA125FC3E87}"/>
              </a:ext>
            </a:extLst>
          </p:cNvPr>
          <p:cNvSpPr>
            <a:spLocks noGrp="1"/>
          </p:cNvSpPr>
          <p:nvPr>
            <p:ph type="title"/>
          </p:nvPr>
        </p:nvSpPr>
        <p:spPr>
          <a:xfrm>
            <a:off x="1446212" y="571500"/>
            <a:ext cx="10058400" cy="533400"/>
          </a:xfrm>
        </p:spPr>
        <p:txBody>
          <a:bodyPr>
            <a:noAutofit/>
          </a:bodyPr>
          <a:lstStyle/>
          <a:p>
            <a:r>
              <a:rPr lang="en-US" sz="4000" b="1" dirty="0">
                <a:solidFill>
                  <a:srgbClr val="00B050"/>
                </a:solidFill>
              </a:rPr>
              <a:t>Efficient market hypothesis</a:t>
            </a:r>
          </a:p>
        </p:txBody>
      </p:sp>
      <p:sp>
        <p:nvSpPr>
          <p:cNvPr id="3" name="Content Placeholder 2">
            <a:extLst>
              <a:ext uri="{FF2B5EF4-FFF2-40B4-BE49-F238E27FC236}">
                <a16:creationId xmlns:a16="http://schemas.microsoft.com/office/drawing/2014/main" id="{A2A56047-77F4-43A6-9930-B62D15D69206}"/>
              </a:ext>
            </a:extLst>
          </p:cNvPr>
          <p:cNvSpPr>
            <a:spLocks noGrp="1"/>
          </p:cNvSpPr>
          <p:nvPr>
            <p:ph idx="1"/>
          </p:nvPr>
        </p:nvSpPr>
        <p:spPr>
          <a:xfrm>
            <a:off x="1452119" y="1447800"/>
            <a:ext cx="9601200" cy="4724400"/>
          </a:xfrm>
        </p:spPr>
        <p:txBody>
          <a:bodyPr>
            <a:normAutofit/>
          </a:bodyPr>
          <a:lstStyle/>
          <a:p>
            <a:pPr marL="0" indent="0">
              <a:buNone/>
            </a:pPr>
            <a:r>
              <a:rPr lang="en-US" sz="3200" dirty="0"/>
              <a:t>In perfect markets, price is always right </a:t>
            </a:r>
          </a:p>
          <a:p>
            <a:pPr marL="0" indent="0">
              <a:buNone/>
            </a:pPr>
            <a:r>
              <a:rPr lang="en-US" sz="3200" dirty="0"/>
              <a:t>Properly anticipated price follows random walk (Mandelbrot 1966, Samuelson 1969 </a:t>
            </a:r>
            <a:r>
              <a:rPr lang="en-US" sz="3200" i="1" dirty="0"/>
              <a:t>IER</a:t>
            </a:r>
            <a:r>
              <a:rPr lang="en-US" sz="3200" dirty="0"/>
              <a:t>)</a:t>
            </a:r>
          </a:p>
          <a:p>
            <a:pPr marL="0" indent="0">
              <a:buNone/>
            </a:pPr>
            <a:r>
              <a:rPr lang="en-US" sz="3200" dirty="0"/>
              <a:t>Price incorporates news quickly &amp; unbiasedly</a:t>
            </a:r>
          </a:p>
          <a:p>
            <a:pPr marL="0" indent="0">
              <a:buNone/>
            </a:pPr>
            <a:r>
              <a:rPr lang="en-US" sz="3200" dirty="0"/>
              <a:t>FFJF (1969 </a:t>
            </a:r>
            <a:r>
              <a:rPr lang="en-US" sz="3200" i="1" dirty="0"/>
              <a:t>IER</a:t>
            </a:r>
            <a:r>
              <a:rPr lang="en-US" sz="3200" dirty="0"/>
              <a:t>), Beaver (1968 </a:t>
            </a:r>
            <a:r>
              <a:rPr lang="en-US" sz="3200" i="1" dirty="0"/>
              <a:t>JAR</a:t>
            </a:r>
            <a:r>
              <a:rPr lang="en-US" sz="3200" dirty="0"/>
              <a:t>)</a:t>
            </a:r>
          </a:p>
          <a:p>
            <a:pPr marL="0" indent="0">
              <a:buNone/>
            </a:pPr>
            <a:r>
              <a:rPr lang="en-US" sz="3200" dirty="0"/>
              <a:t>But Ball &amp; Brown (1968 </a:t>
            </a:r>
            <a:r>
              <a:rPr lang="en-US" sz="3200" i="1" dirty="0"/>
              <a:t>JAR</a:t>
            </a:r>
            <a:r>
              <a:rPr lang="en-US" sz="3200" dirty="0"/>
              <a:t>) found PEAD</a:t>
            </a:r>
          </a:p>
          <a:p>
            <a:pPr marL="0" indent="0">
              <a:buNone/>
            </a:pPr>
            <a:r>
              <a:rPr lang="en-US" sz="3200" dirty="0"/>
              <a:t>If markets freeze up, fair values not optimal?</a:t>
            </a:r>
          </a:p>
        </p:txBody>
      </p:sp>
    </p:spTree>
    <p:extLst>
      <p:ext uri="{BB962C8B-B14F-4D97-AF65-F5344CB8AC3E}">
        <p14:creationId xmlns:p14="http://schemas.microsoft.com/office/powerpoint/2010/main" val="30688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65CF-904D-4B88-A531-D344F233D354}"/>
              </a:ext>
            </a:extLst>
          </p:cNvPr>
          <p:cNvSpPr>
            <a:spLocks noGrp="1"/>
          </p:cNvSpPr>
          <p:nvPr>
            <p:ph type="title"/>
          </p:nvPr>
        </p:nvSpPr>
        <p:spPr>
          <a:xfrm>
            <a:off x="1522414" y="533400"/>
            <a:ext cx="9601200" cy="685800"/>
          </a:xfrm>
        </p:spPr>
        <p:txBody>
          <a:bodyPr>
            <a:noAutofit/>
          </a:bodyPr>
          <a:lstStyle/>
          <a:p>
            <a:r>
              <a:rPr lang="en-US" sz="4000" b="1" dirty="0">
                <a:solidFill>
                  <a:srgbClr val="00B050"/>
                </a:solidFill>
              </a:rPr>
              <a:t>Modigliani-Miller theorems assume:</a:t>
            </a:r>
          </a:p>
        </p:txBody>
      </p:sp>
      <p:sp>
        <p:nvSpPr>
          <p:cNvPr id="3" name="Content Placeholder 2">
            <a:extLst>
              <a:ext uri="{FF2B5EF4-FFF2-40B4-BE49-F238E27FC236}">
                <a16:creationId xmlns:a16="http://schemas.microsoft.com/office/drawing/2014/main" id="{6F21676E-3015-4940-B2CC-120FAFE4607E}"/>
              </a:ext>
            </a:extLst>
          </p:cNvPr>
          <p:cNvSpPr>
            <a:spLocks noGrp="1"/>
          </p:cNvSpPr>
          <p:nvPr>
            <p:ph idx="1"/>
          </p:nvPr>
        </p:nvSpPr>
        <p:spPr>
          <a:xfrm>
            <a:off x="1522414" y="1447800"/>
            <a:ext cx="9601200" cy="5029200"/>
          </a:xfrm>
        </p:spPr>
        <p:txBody>
          <a:bodyPr>
            <a:normAutofit/>
          </a:bodyPr>
          <a:lstStyle/>
          <a:p>
            <a:pPr marL="0" indent="0">
              <a:buNone/>
            </a:pPr>
            <a:r>
              <a:rPr lang="en-US" sz="3200" dirty="0"/>
              <a:t>Perfect markets and certainty, which means:</a:t>
            </a:r>
          </a:p>
          <a:p>
            <a:pPr marL="0" indent="0">
              <a:buNone/>
            </a:pPr>
            <a:r>
              <a:rPr lang="en-US" sz="3200" dirty="0"/>
              <a:t>	</a:t>
            </a:r>
            <a:r>
              <a:rPr lang="en-US" sz="2800" dirty="0"/>
              <a:t>Costless memory </a:t>
            </a:r>
          </a:p>
          <a:p>
            <a:pPr marL="0" indent="0">
              <a:buNone/>
            </a:pPr>
            <a:r>
              <a:rPr lang="en-US" sz="2800" dirty="0"/>
              <a:t>	Costless information</a:t>
            </a:r>
          </a:p>
          <a:p>
            <a:pPr marL="0" indent="0">
              <a:buNone/>
            </a:pPr>
            <a:r>
              <a:rPr lang="en-US" sz="2800" dirty="0"/>
              <a:t>	Costless transacting and contract enforcement</a:t>
            </a:r>
          </a:p>
          <a:p>
            <a:pPr marL="0" indent="0">
              <a:buNone/>
            </a:pPr>
            <a:r>
              <a:rPr lang="en-US" sz="2800" dirty="0"/>
              <a:t>	No bankruptcy</a:t>
            </a:r>
          </a:p>
          <a:p>
            <a:pPr marL="0" indent="0">
              <a:buNone/>
            </a:pPr>
            <a:r>
              <a:rPr lang="en-US" sz="2800" dirty="0"/>
              <a:t>	No taxation or regulation…</a:t>
            </a:r>
          </a:p>
          <a:p>
            <a:pPr marL="0" indent="0">
              <a:buNone/>
            </a:pPr>
            <a:r>
              <a:rPr lang="en-US" sz="2800" dirty="0"/>
              <a:t>	No agency costs, </a:t>
            </a:r>
            <a:r>
              <a:rPr lang="en-US" sz="2800" dirty="0" err="1"/>
              <a:t>etc</a:t>
            </a:r>
            <a:r>
              <a:rPr lang="en-US" sz="2800" dirty="0"/>
              <a:t>…</a:t>
            </a:r>
          </a:p>
          <a:p>
            <a:pPr marL="0" indent="0">
              <a:buNone/>
            </a:pPr>
            <a:r>
              <a:rPr lang="en-US" sz="2800" dirty="0"/>
              <a:t>		NO DECISION ERRORS</a:t>
            </a:r>
          </a:p>
        </p:txBody>
      </p:sp>
    </p:spTree>
    <p:extLst>
      <p:ext uri="{BB962C8B-B14F-4D97-AF65-F5344CB8AC3E}">
        <p14:creationId xmlns:p14="http://schemas.microsoft.com/office/powerpoint/2010/main" val="26527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5A8B-86E8-4043-9583-0CEBD1253889}"/>
              </a:ext>
            </a:extLst>
          </p:cNvPr>
          <p:cNvSpPr>
            <a:spLocks noGrp="1"/>
          </p:cNvSpPr>
          <p:nvPr>
            <p:ph type="title"/>
          </p:nvPr>
        </p:nvSpPr>
        <p:spPr>
          <a:xfrm>
            <a:off x="1522414" y="533400"/>
            <a:ext cx="9601200" cy="685800"/>
          </a:xfrm>
        </p:spPr>
        <p:txBody>
          <a:bodyPr>
            <a:noAutofit/>
          </a:bodyPr>
          <a:lstStyle/>
          <a:p>
            <a:r>
              <a:rPr lang="en-US" sz="4000" b="1" dirty="0">
                <a:solidFill>
                  <a:srgbClr val="00B050"/>
                </a:solidFill>
              </a:rPr>
              <a:t>Modigliani &amp; Miller assumptions useful</a:t>
            </a:r>
          </a:p>
        </p:txBody>
      </p:sp>
      <p:sp>
        <p:nvSpPr>
          <p:cNvPr id="3" name="Content Placeholder 2">
            <a:extLst>
              <a:ext uri="{FF2B5EF4-FFF2-40B4-BE49-F238E27FC236}">
                <a16:creationId xmlns:a16="http://schemas.microsoft.com/office/drawing/2014/main" id="{7995BDE4-5E4C-4626-B821-F589AB4797C5}"/>
              </a:ext>
            </a:extLst>
          </p:cNvPr>
          <p:cNvSpPr>
            <a:spLocks noGrp="1"/>
          </p:cNvSpPr>
          <p:nvPr>
            <p:ph idx="1"/>
          </p:nvPr>
        </p:nvSpPr>
        <p:spPr>
          <a:xfrm>
            <a:off x="1370012" y="1600200"/>
            <a:ext cx="9753602" cy="4419600"/>
          </a:xfrm>
        </p:spPr>
        <p:txBody>
          <a:bodyPr>
            <a:normAutofit lnSpcReduction="10000"/>
          </a:bodyPr>
          <a:lstStyle/>
          <a:p>
            <a:pPr marL="0" indent="0">
              <a:buNone/>
            </a:pPr>
            <a:r>
              <a:rPr lang="en-US" sz="4000" dirty="0"/>
              <a:t>A few influential models in M&amp;M world:</a:t>
            </a:r>
          </a:p>
          <a:p>
            <a:pPr marL="0" indent="0">
              <a:buNone/>
            </a:pPr>
            <a:r>
              <a:rPr lang="en-US" sz="4000" dirty="0"/>
              <a:t>	Black-Scholes option pricing</a:t>
            </a:r>
          </a:p>
          <a:p>
            <a:pPr marL="0" indent="0">
              <a:buNone/>
            </a:pPr>
            <a:r>
              <a:rPr lang="en-US" sz="4000" dirty="0"/>
              <a:t>	</a:t>
            </a:r>
            <a:r>
              <a:rPr lang="en-US" sz="4000" dirty="0" err="1"/>
              <a:t>Feltham</a:t>
            </a:r>
            <a:r>
              <a:rPr lang="en-US" sz="4000" dirty="0"/>
              <a:t>-Ohlson residual income</a:t>
            </a:r>
          </a:p>
          <a:p>
            <a:pPr marL="0" indent="0">
              <a:buNone/>
            </a:pPr>
            <a:r>
              <a:rPr lang="en-US" sz="4000" dirty="0"/>
              <a:t>	…</a:t>
            </a:r>
          </a:p>
          <a:p>
            <a:pPr marL="0" indent="0">
              <a:buNone/>
            </a:pPr>
            <a:endParaRPr lang="en-US" sz="4000" dirty="0"/>
          </a:p>
          <a:p>
            <a:pPr marL="0" indent="0">
              <a:buNone/>
            </a:pPr>
            <a:r>
              <a:rPr lang="en-US" sz="4000" dirty="0"/>
              <a:t>But MM assumptions also constrain…</a:t>
            </a:r>
          </a:p>
        </p:txBody>
      </p:sp>
    </p:spTree>
    <p:extLst>
      <p:ext uri="{BB962C8B-B14F-4D97-AF65-F5344CB8AC3E}">
        <p14:creationId xmlns:p14="http://schemas.microsoft.com/office/powerpoint/2010/main" val="54736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83D3-49B6-460B-BE60-E3A8E34DB3B8}"/>
              </a:ext>
            </a:extLst>
          </p:cNvPr>
          <p:cNvSpPr>
            <a:spLocks noGrp="1"/>
          </p:cNvSpPr>
          <p:nvPr>
            <p:ph type="title"/>
          </p:nvPr>
        </p:nvSpPr>
        <p:spPr>
          <a:xfrm>
            <a:off x="1522414" y="533400"/>
            <a:ext cx="9829798" cy="609600"/>
          </a:xfrm>
        </p:spPr>
        <p:txBody>
          <a:bodyPr>
            <a:noAutofit/>
          </a:bodyPr>
          <a:lstStyle/>
          <a:p>
            <a:r>
              <a:rPr lang="en-US" sz="4000" b="1" dirty="0">
                <a:solidFill>
                  <a:srgbClr val="00B050"/>
                </a:solidFill>
              </a:rPr>
              <a:t>Corporate finance vs. Standard setters</a:t>
            </a:r>
          </a:p>
        </p:txBody>
      </p:sp>
      <p:sp>
        <p:nvSpPr>
          <p:cNvPr id="3" name="Content Placeholder 2">
            <a:extLst>
              <a:ext uri="{FF2B5EF4-FFF2-40B4-BE49-F238E27FC236}">
                <a16:creationId xmlns:a16="http://schemas.microsoft.com/office/drawing/2014/main" id="{EB2BE2F4-BF6E-44D9-B371-C8A00CF27E86}"/>
              </a:ext>
            </a:extLst>
          </p:cNvPr>
          <p:cNvSpPr>
            <a:spLocks noGrp="1"/>
          </p:cNvSpPr>
          <p:nvPr>
            <p:ph idx="1"/>
          </p:nvPr>
        </p:nvSpPr>
        <p:spPr>
          <a:xfrm>
            <a:off x="1522414" y="1371600"/>
            <a:ext cx="9601200" cy="5334000"/>
          </a:xfrm>
        </p:spPr>
        <p:txBody>
          <a:bodyPr>
            <a:normAutofit/>
          </a:bodyPr>
          <a:lstStyle/>
          <a:p>
            <a:pPr marL="0" indent="0">
              <a:buNone/>
            </a:pPr>
            <a:r>
              <a:rPr lang="en-US" sz="3200" dirty="0"/>
              <a:t>Over the last 50 years:</a:t>
            </a:r>
          </a:p>
          <a:p>
            <a:pPr marL="0" indent="0">
              <a:buNone/>
            </a:pPr>
            <a:r>
              <a:rPr lang="en-US" sz="3200" dirty="0"/>
              <a:t>Corporate finance has challenged the M&amp;M assumptions and improved the fit between theory and practice</a:t>
            </a:r>
          </a:p>
          <a:p>
            <a:pPr marL="0" indent="0">
              <a:buNone/>
            </a:pPr>
            <a:r>
              <a:rPr lang="en-US" sz="3200" dirty="0"/>
              <a:t>Standard-setters have stayed in M&amp;M world, where accounting has no impact (because useless) and are surprised when accounting academics (e.g. positive accounting theorists, critical theorists) question their conclusions</a:t>
            </a:r>
          </a:p>
        </p:txBody>
      </p:sp>
    </p:spTree>
    <p:extLst>
      <p:ext uri="{BB962C8B-B14F-4D97-AF65-F5344CB8AC3E}">
        <p14:creationId xmlns:p14="http://schemas.microsoft.com/office/powerpoint/2010/main" val="287182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161212" y="973736"/>
            <a:ext cx="4267200" cy="4910528"/>
          </a:xfrm>
        </p:spPr>
        <p:txBody>
          <a:bodyPr rtlCol="0">
            <a:noAutofit/>
          </a:bodyPr>
          <a:lstStyle/>
          <a:p>
            <a:pPr marL="0" indent="0">
              <a:buNone/>
              <a:defRPr/>
            </a:pPr>
            <a:r>
              <a:rPr lang="en-US" sz="3200" dirty="0"/>
              <a:t>“In politics, the worship of inflexibility or resistance to change is considered a virtue, whereas in science it is almost always an unmistakable sign of pride or shortsightedness”(p. 124)</a:t>
            </a:r>
          </a:p>
        </p:txBody>
      </p:sp>
      <p:pic>
        <p:nvPicPr>
          <p:cNvPr id="62466" name="Picture 2"/>
          <p:cNvPicPr>
            <a:picLocks noGrp="1" noChangeAspect="1" noChangeArrowheads="1"/>
          </p:cNvPicPr>
          <p:nvPr>
            <p:ph sz="half" idx="1"/>
          </p:nvPr>
        </p:nvPicPr>
        <p:blipFill>
          <a:blip r:embed="rId2"/>
          <a:srcRect/>
          <a:stretch>
            <a:fillRect/>
          </a:stretch>
        </p:blipFill>
        <p:spPr>
          <a:xfrm>
            <a:off x="1293812" y="304800"/>
            <a:ext cx="5715000" cy="6445747"/>
          </a:xfrm>
        </p:spPr>
      </p:pic>
      <p:sp>
        <p:nvSpPr>
          <p:cNvPr id="7" name="Title 1"/>
          <p:cNvSpPr txBox="1">
            <a:spLocks/>
          </p:cNvSpPr>
          <p:nvPr/>
        </p:nvSpPr>
        <p:spPr>
          <a:xfrm>
            <a:off x="1293812" y="5257800"/>
            <a:ext cx="6019800" cy="1143000"/>
          </a:xfrm>
          <a:prstGeom prst="rect">
            <a:avLst/>
          </a:prstGeom>
        </p:spPr>
        <p:txBody>
          <a:bodyPr anchor="ctr"/>
          <a:lstStyle/>
          <a:p>
            <a:pPr>
              <a:defRPr/>
            </a:pPr>
            <a:r>
              <a:rPr lang="en-US" sz="3600" dirty="0">
                <a:solidFill>
                  <a:srgbClr val="FF0000"/>
                </a:solidFill>
                <a:latin typeface="+mj-lt"/>
                <a:ea typeface="+mj-ea"/>
                <a:cs typeface="+mj-cs"/>
              </a:rPr>
              <a:t>Advice to a young investigator</a:t>
            </a:r>
          </a:p>
          <a:p>
            <a:pPr>
              <a:defRPr/>
            </a:pPr>
            <a:r>
              <a:rPr lang="en-US" sz="3600" dirty="0">
                <a:solidFill>
                  <a:srgbClr val="FFC000"/>
                </a:solidFill>
                <a:latin typeface="+mj-lt"/>
                <a:ea typeface="+mj-ea"/>
                <a:cs typeface="+mj-cs"/>
              </a:rPr>
              <a:t>Santiago Ramon y </a:t>
            </a:r>
            <a:r>
              <a:rPr lang="en-US" sz="3600" dirty="0" err="1">
                <a:solidFill>
                  <a:srgbClr val="FFC000"/>
                </a:solidFill>
                <a:latin typeface="+mj-lt"/>
                <a:ea typeface="+mj-ea"/>
                <a:cs typeface="+mj-cs"/>
              </a:rPr>
              <a:t>Cajal</a:t>
            </a:r>
            <a:endParaRPr lang="en-US" sz="3600" dirty="0">
              <a:solidFill>
                <a:srgbClr val="FFC000"/>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2414" y="533400"/>
            <a:ext cx="9601200" cy="762000"/>
          </a:xfrm>
        </p:spPr>
        <p:txBody>
          <a:bodyPr>
            <a:noAutofit/>
          </a:bodyPr>
          <a:lstStyle/>
          <a:p>
            <a:r>
              <a:rPr lang="en-US" sz="4000" b="1" dirty="0">
                <a:solidFill>
                  <a:srgbClr val="00B050"/>
                </a:solidFill>
              </a:rPr>
              <a:t>A brief tribute to </a:t>
            </a:r>
            <a:r>
              <a:rPr lang="en-US" sz="4000" b="1" i="1" dirty="0">
                <a:solidFill>
                  <a:srgbClr val="00B050"/>
                </a:solidFill>
              </a:rPr>
              <a:t>Sensei</a:t>
            </a:r>
            <a:r>
              <a:rPr lang="en-US" sz="4000" b="1" dirty="0">
                <a:solidFill>
                  <a:srgbClr val="00B050"/>
                </a:solidFill>
              </a:rPr>
              <a:t> Yuji </a:t>
            </a:r>
            <a:r>
              <a:rPr lang="en-US" sz="4000" b="1" dirty="0" err="1">
                <a:solidFill>
                  <a:srgbClr val="00B050"/>
                </a:solidFill>
              </a:rPr>
              <a:t>Ijiri</a:t>
            </a:r>
            <a:endParaRPr lang="en-US" sz="4000" b="1" dirty="0">
              <a:solidFill>
                <a:srgbClr val="00B050"/>
              </a:solidFill>
            </a:endParaRPr>
          </a:p>
        </p:txBody>
      </p:sp>
      <p:sp>
        <p:nvSpPr>
          <p:cNvPr id="3" name="Content Placeholder 2">
            <a:extLst>
              <a:ext uri="{FF2B5EF4-FFF2-40B4-BE49-F238E27FC236}">
                <a16:creationId xmlns:a16="http://schemas.microsoft.com/office/drawing/2014/main" id="{CD4865AD-56ED-4C9A-B44B-3F434902D81C}"/>
              </a:ext>
            </a:extLst>
          </p:cNvPr>
          <p:cNvSpPr>
            <a:spLocks noGrp="1"/>
          </p:cNvSpPr>
          <p:nvPr>
            <p:ph idx="1"/>
          </p:nvPr>
        </p:nvSpPr>
        <p:spPr>
          <a:xfrm>
            <a:off x="1522414" y="1600200"/>
            <a:ext cx="9372598" cy="4800600"/>
          </a:xfrm>
        </p:spPr>
        <p:txBody>
          <a:bodyPr>
            <a:normAutofit/>
          </a:bodyPr>
          <a:lstStyle/>
          <a:p>
            <a:pPr marL="0" indent="0">
              <a:buNone/>
            </a:pPr>
            <a:r>
              <a:rPr lang="en-US" sz="3200" dirty="0"/>
              <a:t>I was never officially a student or colleague</a:t>
            </a:r>
          </a:p>
          <a:p>
            <a:pPr marL="0" indent="0">
              <a:buNone/>
            </a:pPr>
            <a:r>
              <a:rPr lang="en-US" sz="3200" dirty="0"/>
              <a:t>Missed a chance in 2004 Emory summer class</a:t>
            </a:r>
          </a:p>
          <a:p>
            <a:pPr marL="0" indent="0">
              <a:buNone/>
            </a:pPr>
            <a:r>
              <a:rPr lang="en-US" sz="3200" dirty="0"/>
              <a:t>But tried to sit next to him at CMU conferences</a:t>
            </a:r>
          </a:p>
          <a:p>
            <a:pPr marL="0" indent="0">
              <a:buNone/>
            </a:pPr>
            <a:r>
              <a:rPr lang="en-US" sz="3200" dirty="0"/>
              <a:t>Quiet, gentle, kind, and thoughtful</a:t>
            </a:r>
          </a:p>
          <a:p>
            <a:pPr marL="0" indent="0">
              <a:buNone/>
            </a:pPr>
            <a:r>
              <a:rPr lang="en-US" sz="3200" dirty="0"/>
              <a:t>A giant of accounting inquiry</a:t>
            </a:r>
          </a:p>
          <a:p>
            <a:pPr marL="0" indent="0">
              <a:buNone/>
            </a:pPr>
            <a:r>
              <a:rPr lang="en-US" sz="3200" dirty="0"/>
              <a:t>Whose shoulders I have always stood on</a:t>
            </a:r>
          </a:p>
          <a:p>
            <a:pPr marL="0" indent="0">
              <a:buNone/>
            </a:pPr>
            <a:r>
              <a:rPr lang="en-US" sz="3200" dirty="0"/>
              <a:t>But never quite seeing as far as he did </a:t>
            </a:r>
            <a:r>
              <a:rPr lang="en-US" sz="3200" dirty="0">
                <a:highlight>
                  <a:srgbClr val="FFFF00"/>
                </a:highlight>
                <a:sym typeface="Wingdings" panose="05000000000000000000" pitchFamily="2" charset="2"/>
              </a:rPr>
              <a:t></a:t>
            </a:r>
            <a:endParaRPr lang="en-US" sz="3200" dirty="0">
              <a:highlight>
                <a:srgbClr val="FFFF00"/>
              </a:highlight>
            </a:endParaRPr>
          </a:p>
          <a:p>
            <a:pPr marL="0" indent="0">
              <a:buNone/>
            </a:pPr>
            <a:endParaRPr lang="en-US" sz="3200" dirty="0"/>
          </a:p>
        </p:txBody>
      </p:sp>
    </p:spTree>
    <p:extLst>
      <p:ext uri="{BB962C8B-B14F-4D97-AF65-F5344CB8AC3E}">
        <p14:creationId xmlns:p14="http://schemas.microsoft.com/office/powerpoint/2010/main" val="391135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95A7-6F70-4D8C-9AF1-B089C5F92D76}"/>
              </a:ext>
            </a:extLst>
          </p:cNvPr>
          <p:cNvSpPr>
            <a:spLocks noGrp="1"/>
          </p:cNvSpPr>
          <p:nvPr>
            <p:ph type="title"/>
          </p:nvPr>
        </p:nvSpPr>
        <p:spPr>
          <a:xfrm>
            <a:off x="1522414" y="533400"/>
            <a:ext cx="9601200" cy="533400"/>
          </a:xfrm>
        </p:spPr>
        <p:txBody>
          <a:bodyPr/>
          <a:lstStyle/>
          <a:p>
            <a:r>
              <a:rPr lang="en-US" b="1" dirty="0">
                <a:solidFill>
                  <a:srgbClr val="00B050"/>
                </a:solidFill>
              </a:rPr>
              <a:t>G.K. Chesterton (1929 </a:t>
            </a:r>
            <a:r>
              <a:rPr lang="en-US" b="1" i="1" dirty="0">
                <a:solidFill>
                  <a:srgbClr val="00B050"/>
                </a:solidFill>
              </a:rPr>
              <a:t>The Thing</a:t>
            </a:r>
            <a:r>
              <a:rPr lang="en-US" b="1" dirty="0">
                <a:solidFill>
                  <a:srgbClr val="00B050"/>
                </a:solidFill>
              </a:rPr>
              <a:t>)</a:t>
            </a:r>
          </a:p>
        </p:txBody>
      </p:sp>
      <p:sp>
        <p:nvSpPr>
          <p:cNvPr id="3" name="Content Placeholder 2">
            <a:extLst>
              <a:ext uri="{FF2B5EF4-FFF2-40B4-BE49-F238E27FC236}">
                <a16:creationId xmlns:a16="http://schemas.microsoft.com/office/drawing/2014/main" id="{9EFD540D-5624-440B-A607-502F5FC99E2D}"/>
              </a:ext>
            </a:extLst>
          </p:cNvPr>
          <p:cNvSpPr>
            <a:spLocks noGrp="1"/>
          </p:cNvSpPr>
          <p:nvPr>
            <p:ph idx="1"/>
          </p:nvPr>
        </p:nvSpPr>
        <p:spPr>
          <a:xfrm>
            <a:off x="1522414" y="1219200"/>
            <a:ext cx="9601200" cy="5105400"/>
          </a:xfrm>
        </p:spPr>
        <p:txBody>
          <a:bodyPr>
            <a:noAutofit/>
          </a:bodyPr>
          <a:lstStyle/>
          <a:p>
            <a:pPr marL="0" indent="0">
              <a:buNone/>
            </a:pPr>
            <a:r>
              <a:rPr lang="en-US" sz="2800" dirty="0"/>
              <a:t>In the matter of reforming things, as distinct from deforming them, there is one plain and simple principle; a principle which will probably be called a paradox. There exists in such a case a certain institution or law; let us say, for the sake of simplicity, a fence or gate erected across a road. The more modern type of reformer goes gaily up to it and says, “I don’t see the use of this; let us clear it away.” To which the more intelligent type of reformer will do well to answer: “If you don’t see the use of it, I certainly won’t let you clear it away. Go away and think. Then, when you can come back and tell me that you do see the use of it, I may allow you to destroy it.</a:t>
            </a:r>
          </a:p>
        </p:txBody>
      </p:sp>
    </p:spTree>
    <p:extLst>
      <p:ext uri="{BB962C8B-B14F-4D97-AF65-F5344CB8AC3E}">
        <p14:creationId xmlns:p14="http://schemas.microsoft.com/office/powerpoint/2010/main" val="641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64C9-F1E7-4782-833A-D3200C5674E1}"/>
              </a:ext>
            </a:extLst>
          </p:cNvPr>
          <p:cNvSpPr>
            <a:spLocks noGrp="1"/>
          </p:cNvSpPr>
          <p:nvPr>
            <p:ph type="title"/>
          </p:nvPr>
        </p:nvSpPr>
        <p:spPr>
          <a:xfrm>
            <a:off x="1522414" y="533400"/>
            <a:ext cx="9601200" cy="609600"/>
          </a:xfrm>
        </p:spPr>
        <p:txBody>
          <a:bodyPr/>
          <a:lstStyle/>
          <a:p>
            <a:r>
              <a:rPr lang="en-US" b="1" dirty="0">
                <a:solidFill>
                  <a:srgbClr val="00B050"/>
                </a:solidFill>
              </a:rPr>
              <a:t>Standard setters ignore alternative perspectives</a:t>
            </a:r>
          </a:p>
        </p:txBody>
      </p:sp>
      <p:pic>
        <p:nvPicPr>
          <p:cNvPr id="5" name="Content Placeholder 4" descr="A screenshot of a cell phone&#10;&#10;Description automatically generated">
            <a:extLst>
              <a:ext uri="{FF2B5EF4-FFF2-40B4-BE49-F238E27FC236}">
                <a16:creationId xmlns:a16="http://schemas.microsoft.com/office/drawing/2014/main" id="{56B2996C-DFA4-4F14-A4EB-C8A93477C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7990" y="1295400"/>
            <a:ext cx="3572387" cy="5191125"/>
          </a:xfrm>
        </p:spPr>
      </p:pic>
      <p:pic>
        <p:nvPicPr>
          <p:cNvPr id="11" name="Picture 10" descr="A picture containing text&#10;&#10;Description automatically generated">
            <a:extLst>
              <a:ext uri="{FF2B5EF4-FFF2-40B4-BE49-F238E27FC236}">
                <a16:creationId xmlns:a16="http://schemas.microsoft.com/office/drawing/2014/main" id="{105012E7-DC29-4F7B-80B8-E0F5A8AF4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672" y="1295401"/>
            <a:ext cx="3407215" cy="5105706"/>
          </a:xfrm>
          <a:prstGeom prst="rect">
            <a:avLst/>
          </a:prstGeom>
        </p:spPr>
      </p:pic>
    </p:spTree>
    <p:extLst>
      <p:ext uri="{BB962C8B-B14F-4D97-AF65-F5344CB8AC3E}">
        <p14:creationId xmlns:p14="http://schemas.microsoft.com/office/powerpoint/2010/main" val="86491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365D-3732-4246-9695-6C02C50117A0}"/>
              </a:ext>
            </a:extLst>
          </p:cNvPr>
          <p:cNvSpPr>
            <a:spLocks noGrp="1"/>
          </p:cNvSpPr>
          <p:nvPr>
            <p:ph type="title"/>
          </p:nvPr>
        </p:nvSpPr>
        <p:spPr>
          <a:xfrm>
            <a:off x="1522414" y="533400"/>
            <a:ext cx="9905998" cy="533400"/>
          </a:xfrm>
        </p:spPr>
        <p:txBody>
          <a:bodyPr>
            <a:noAutofit/>
          </a:bodyPr>
          <a:lstStyle/>
          <a:p>
            <a:r>
              <a:rPr lang="en-US" sz="4000" b="1" dirty="0">
                <a:solidFill>
                  <a:srgbClr val="00B050"/>
                </a:solidFill>
              </a:rPr>
              <a:t>How would challenging M&amp;M help?</a:t>
            </a:r>
          </a:p>
        </p:txBody>
      </p:sp>
      <p:sp>
        <p:nvSpPr>
          <p:cNvPr id="3" name="Content Placeholder 2">
            <a:extLst>
              <a:ext uri="{FF2B5EF4-FFF2-40B4-BE49-F238E27FC236}">
                <a16:creationId xmlns:a16="http://schemas.microsoft.com/office/drawing/2014/main" id="{9DCD7C7B-3791-4D26-A257-C4FA9550BC3B}"/>
              </a:ext>
            </a:extLst>
          </p:cNvPr>
          <p:cNvSpPr>
            <a:spLocks noGrp="1"/>
          </p:cNvSpPr>
          <p:nvPr>
            <p:ph idx="1"/>
          </p:nvPr>
        </p:nvSpPr>
        <p:spPr>
          <a:xfrm>
            <a:off x="1522414" y="1371600"/>
            <a:ext cx="9601200" cy="4800600"/>
          </a:xfrm>
        </p:spPr>
        <p:txBody>
          <a:bodyPr>
            <a:normAutofit/>
          </a:bodyPr>
          <a:lstStyle/>
          <a:p>
            <a:pPr marL="0" indent="0">
              <a:buNone/>
            </a:pPr>
            <a:r>
              <a:rPr lang="en-US" sz="3200" b="1" dirty="0"/>
              <a:t>Risk and uncertainty </a:t>
            </a:r>
            <a:r>
              <a:rPr lang="en-US" sz="3200" dirty="0"/>
              <a:t>issues raise fundamental issues about what people want/can do:</a:t>
            </a:r>
          </a:p>
          <a:p>
            <a:pPr marL="0" indent="0">
              <a:buNone/>
            </a:pPr>
            <a:r>
              <a:rPr lang="en-US" sz="3200" dirty="0"/>
              <a:t>	Maximization vs. survival/satisfaction</a:t>
            </a:r>
          </a:p>
          <a:p>
            <a:pPr marL="0" indent="0">
              <a:buNone/>
            </a:pPr>
            <a:r>
              <a:rPr lang="en-US" sz="3200" dirty="0"/>
              <a:t>	Optimal solutions vs. robust heuristics</a:t>
            </a:r>
          </a:p>
          <a:p>
            <a:pPr marL="0" indent="0">
              <a:buNone/>
            </a:pPr>
            <a:r>
              <a:rPr lang="en-US" sz="3200" dirty="0"/>
              <a:t>	Quadratic risk vs. hazard (tail) risk</a:t>
            </a:r>
          </a:p>
          <a:p>
            <a:pPr marL="0" indent="0">
              <a:buNone/>
            </a:pPr>
            <a:r>
              <a:rPr lang="en-US" sz="3200" dirty="0"/>
              <a:t>	Expected value vs. median (other) value</a:t>
            </a:r>
          </a:p>
          <a:p>
            <a:pPr marL="0" indent="0">
              <a:buNone/>
            </a:pPr>
            <a:r>
              <a:rPr lang="en-US" sz="3200" dirty="0"/>
              <a:t>		or combination value (e.g. LCM)</a:t>
            </a:r>
          </a:p>
          <a:p>
            <a:pPr marL="0" indent="0">
              <a:buNone/>
            </a:pPr>
            <a:endParaRPr lang="en-US" sz="3200" dirty="0"/>
          </a:p>
        </p:txBody>
      </p:sp>
    </p:spTree>
    <p:extLst>
      <p:ext uri="{BB962C8B-B14F-4D97-AF65-F5344CB8AC3E}">
        <p14:creationId xmlns:p14="http://schemas.microsoft.com/office/powerpoint/2010/main" val="361908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365D-3732-4246-9695-6C02C50117A0}"/>
              </a:ext>
            </a:extLst>
          </p:cNvPr>
          <p:cNvSpPr>
            <a:spLocks noGrp="1"/>
          </p:cNvSpPr>
          <p:nvPr>
            <p:ph type="title"/>
          </p:nvPr>
        </p:nvSpPr>
        <p:spPr>
          <a:xfrm>
            <a:off x="1522414" y="533400"/>
            <a:ext cx="9905998" cy="533400"/>
          </a:xfrm>
        </p:spPr>
        <p:txBody>
          <a:bodyPr>
            <a:noAutofit/>
          </a:bodyPr>
          <a:lstStyle/>
          <a:p>
            <a:r>
              <a:rPr lang="en-US" sz="4000" b="1" dirty="0">
                <a:solidFill>
                  <a:srgbClr val="00B050"/>
                </a:solidFill>
              </a:rPr>
              <a:t>How would challenging M&amp;M help?</a:t>
            </a:r>
          </a:p>
        </p:txBody>
      </p:sp>
      <p:sp>
        <p:nvSpPr>
          <p:cNvPr id="3" name="Content Placeholder 2">
            <a:extLst>
              <a:ext uri="{FF2B5EF4-FFF2-40B4-BE49-F238E27FC236}">
                <a16:creationId xmlns:a16="http://schemas.microsoft.com/office/drawing/2014/main" id="{9DCD7C7B-3791-4D26-A257-C4FA9550BC3B}"/>
              </a:ext>
            </a:extLst>
          </p:cNvPr>
          <p:cNvSpPr>
            <a:spLocks noGrp="1"/>
          </p:cNvSpPr>
          <p:nvPr>
            <p:ph idx="1"/>
          </p:nvPr>
        </p:nvSpPr>
        <p:spPr>
          <a:xfrm>
            <a:off x="1522414" y="1219200"/>
            <a:ext cx="9601200" cy="4800600"/>
          </a:xfrm>
        </p:spPr>
        <p:txBody>
          <a:bodyPr>
            <a:normAutofit/>
          </a:bodyPr>
          <a:lstStyle/>
          <a:p>
            <a:pPr marL="0" indent="0">
              <a:buNone/>
            </a:pPr>
            <a:r>
              <a:rPr lang="en-US" sz="3200" b="1" dirty="0"/>
              <a:t>Costly “hard” memory </a:t>
            </a:r>
            <a:r>
              <a:rPr lang="en-US" sz="3200" dirty="0"/>
              <a:t>helps explain:</a:t>
            </a:r>
          </a:p>
          <a:p>
            <a:pPr marL="0" indent="0">
              <a:buNone/>
            </a:pPr>
            <a:r>
              <a:rPr lang="en-US" sz="3200" dirty="0"/>
              <a:t>	Emergence &amp; existence of accounting</a:t>
            </a:r>
          </a:p>
          <a:p>
            <a:pPr marL="0" indent="0">
              <a:buNone/>
            </a:pPr>
            <a:r>
              <a:rPr lang="en-US" sz="3200" dirty="0"/>
              <a:t>	Importance of seals, receipts &amp; contracts</a:t>
            </a:r>
          </a:p>
          <a:p>
            <a:pPr marL="0" indent="0">
              <a:buNone/>
            </a:pPr>
            <a:r>
              <a:rPr lang="en-US" sz="3200" dirty="0"/>
              <a:t>	Accounting use in dispute resolution</a:t>
            </a:r>
          </a:p>
          <a:p>
            <a:pPr marL="0" indent="0">
              <a:buNone/>
            </a:pPr>
            <a:r>
              <a:rPr lang="en-US" sz="3200" dirty="0"/>
              <a:t>	Permanent records and archives in courts</a:t>
            </a:r>
          </a:p>
          <a:p>
            <a:pPr marL="0" indent="0">
              <a:buNone/>
            </a:pPr>
            <a:r>
              <a:rPr lang="en-US" sz="3200" b="1" dirty="0"/>
              <a:t>	Deferral</a:t>
            </a:r>
            <a:r>
              <a:rPr lang="en-US" sz="3200" dirty="0"/>
              <a:t> (NOT accrual) accounting</a:t>
            </a:r>
          </a:p>
          <a:p>
            <a:pPr marL="0" indent="0">
              <a:buNone/>
            </a:pPr>
            <a:r>
              <a:rPr lang="en-US" sz="3200" dirty="0"/>
              <a:t>	Cross-linking of DEB records	</a:t>
            </a:r>
          </a:p>
        </p:txBody>
      </p:sp>
    </p:spTree>
    <p:extLst>
      <p:ext uri="{BB962C8B-B14F-4D97-AF65-F5344CB8AC3E}">
        <p14:creationId xmlns:p14="http://schemas.microsoft.com/office/powerpoint/2010/main" val="360442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365D-3732-4246-9695-6C02C50117A0}"/>
              </a:ext>
            </a:extLst>
          </p:cNvPr>
          <p:cNvSpPr>
            <a:spLocks noGrp="1"/>
          </p:cNvSpPr>
          <p:nvPr>
            <p:ph type="title"/>
          </p:nvPr>
        </p:nvSpPr>
        <p:spPr>
          <a:xfrm>
            <a:off x="1522414" y="533400"/>
            <a:ext cx="9905998" cy="533400"/>
          </a:xfrm>
        </p:spPr>
        <p:txBody>
          <a:bodyPr>
            <a:noAutofit/>
          </a:bodyPr>
          <a:lstStyle/>
          <a:p>
            <a:r>
              <a:rPr lang="en-US" sz="4000" b="1" dirty="0">
                <a:solidFill>
                  <a:srgbClr val="00B050"/>
                </a:solidFill>
              </a:rPr>
              <a:t>How would challenging M&amp;M help?</a:t>
            </a:r>
          </a:p>
        </p:txBody>
      </p:sp>
      <p:sp>
        <p:nvSpPr>
          <p:cNvPr id="3" name="Content Placeholder 2">
            <a:extLst>
              <a:ext uri="{FF2B5EF4-FFF2-40B4-BE49-F238E27FC236}">
                <a16:creationId xmlns:a16="http://schemas.microsoft.com/office/drawing/2014/main" id="{9DCD7C7B-3791-4D26-A257-C4FA9550BC3B}"/>
              </a:ext>
            </a:extLst>
          </p:cNvPr>
          <p:cNvSpPr>
            <a:spLocks noGrp="1"/>
          </p:cNvSpPr>
          <p:nvPr>
            <p:ph idx="1"/>
          </p:nvPr>
        </p:nvSpPr>
        <p:spPr>
          <a:xfrm>
            <a:off x="1522414" y="1219200"/>
            <a:ext cx="9601200" cy="5257800"/>
          </a:xfrm>
        </p:spPr>
        <p:txBody>
          <a:bodyPr>
            <a:normAutofit/>
          </a:bodyPr>
          <a:lstStyle/>
          <a:p>
            <a:pPr marL="0" indent="0">
              <a:buNone/>
            </a:pPr>
            <a:r>
              <a:rPr lang="en-US" sz="3200" b="1" dirty="0"/>
              <a:t>Costly information </a:t>
            </a:r>
            <a:r>
              <a:rPr lang="en-US" sz="3200" dirty="0"/>
              <a:t>helps explain:</a:t>
            </a:r>
          </a:p>
          <a:p>
            <a:pPr marL="0" indent="0">
              <a:buNone/>
            </a:pPr>
            <a:r>
              <a:rPr lang="en-US" sz="3200" dirty="0"/>
              <a:t>	Use of transaction prices (historical cost)</a:t>
            </a:r>
          </a:p>
          <a:p>
            <a:pPr marL="0" indent="0">
              <a:buNone/>
            </a:pPr>
            <a:r>
              <a:rPr lang="en-US" sz="3200" dirty="0"/>
              <a:t>	Existence of</a:t>
            </a:r>
          </a:p>
          <a:p>
            <a:pPr marL="0" indent="0">
              <a:buNone/>
            </a:pPr>
            <a:r>
              <a:rPr lang="en-US" sz="2800" dirty="0"/>
              <a:t>		cost and managerial accounting</a:t>
            </a:r>
          </a:p>
          <a:p>
            <a:pPr marL="0" indent="0">
              <a:buNone/>
            </a:pPr>
            <a:r>
              <a:rPr lang="en-US" sz="2800" dirty="0"/>
              <a:t>		information intermediaries</a:t>
            </a:r>
          </a:p>
          <a:p>
            <a:pPr marL="0" indent="0">
              <a:buNone/>
            </a:pPr>
            <a:r>
              <a:rPr lang="en-US" sz="2800" dirty="0"/>
              <a:t>	</a:t>
            </a:r>
            <a:r>
              <a:rPr lang="en-US" sz="3200" dirty="0"/>
              <a:t>Late emergence of income statement</a:t>
            </a:r>
          </a:p>
          <a:p>
            <a:pPr marL="0" indent="0">
              <a:buNone/>
            </a:pPr>
            <a:r>
              <a:rPr lang="en-US" sz="3200" dirty="0"/>
              <a:t>	Recognition vs disclosure</a:t>
            </a:r>
          </a:p>
          <a:p>
            <a:pPr marL="0" indent="0">
              <a:buNone/>
            </a:pPr>
            <a:r>
              <a:rPr lang="en-US" sz="3200" dirty="0"/>
              <a:t>	Presentation format mattering</a:t>
            </a:r>
          </a:p>
          <a:p>
            <a:pPr marL="0" indent="0">
              <a:buNone/>
            </a:pPr>
            <a:endParaRPr lang="en-US" sz="3200" dirty="0"/>
          </a:p>
        </p:txBody>
      </p:sp>
    </p:spTree>
    <p:extLst>
      <p:ext uri="{BB962C8B-B14F-4D97-AF65-F5344CB8AC3E}">
        <p14:creationId xmlns:p14="http://schemas.microsoft.com/office/powerpoint/2010/main" val="149563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365D-3732-4246-9695-6C02C50117A0}"/>
              </a:ext>
            </a:extLst>
          </p:cNvPr>
          <p:cNvSpPr>
            <a:spLocks noGrp="1"/>
          </p:cNvSpPr>
          <p:nvPr>
            <p:ph type="title"/>
          </p:nvPr>
        </p:nvSpPr>
        <p:spPr>
          <a:xfrm>
            <a:off x="1522414" y="533400"/>
            <a:ext cx="9905998" cy="533400"/>
          </a:xfrm>
        </p:spPr>
        <p:txBody>
          <a:bodyPr>
            <a:noAutofit/>
          </a:bodyPr>
          <a:lstStyle/>
          <a:p>
            <a:r>
              <a:rPr lang="en-US" sz="4000" b="1" dirty="0">
                <a:solidFill>
                  <a:srgbClr val="00B050"/>
                </a:solidFill>
              </a:rPr>
              <a:t>How would challenging M&amp;M help?</a:t>
            </a:r>
          </a:p>
        </p:txBody>
      </p:sp>
      <p:sp>
        <p:nvSpPr>
          <p:cNvPr id="3" name="Content Placeholder 2">
            <a:extLst>
              <a:ext uri="{FF2B5EF4-FFF2-40B4-BE49-F238E27FC236}">
                <a16:creationId xmlns:a16="http://schemas.microsoft.com/office/drawing/2014/main" id="{9DCD7C7B-3791-4D26-A257-C4FA9550BC3B}"/>
              </a:ext>
            </a:extLst>
          </p:cNvPr>
          <p:cNvSpPr>
            <a:spLocks noGrp="1"/>
          </p:cNvSpPr>
          <p:nvPr>
            <p:ph idx="1"/>
          </p:nvPr>
        </p:nvSpPr>
        <p:spPr>
          <a:xfrm>
            <a:off x="1522414" y="1219200"/>
            <a:ext cx="9601200" cy="5105400"/>
          </a:xfrm>
        </p:spPr>
        <p:txBody>
          <a:bodyPr>
            <a:normAutofit/>
          </a:bodyPr>
          <a:lstStyle/>
          <a:p>
            <a:pPr marL="0" indent="0">
              <a:buNone/>
            </a:pPr>
            <a:r>
              <a:rPr lang="en-US" sz="3200" b="1" dirty="0"/>
              <a:t>Positive transaction costs </a:t>
            </a:r>
            <a:r>
              <a:rPr lang="en-US" sz="3200" dirty="0"/>
              <a:t>explain:</a:t>
            </a:r>
          </a:p>
          <a:p>
            <a:pPr marL="0" indent="0">
              <a:buNone/>
            </a:pPr>
            <a:r>
              <a:rPr lang="en-US" sz="3200" dirty="0"/>
              <a:t>	Existence of (because of accounting in):</a:t>
            </a:r>
          </a:p>
          <a:p>
            <a:pPr marL="0" indent="0">
              <a:buNone/>
            </a:pPr>
            <a:r>
              <a:rPr lang="en-US" sz="2800" dirty="0"/>
              <a:t>		firms (Coase 1937 </a:t>
            </a:r>
            <a:r>
              <a:rPr lang="en-US" sz="2800" i="1" dirty="0" err="1"/>
              <a:t>Economica</a:t>
            </a:r>
            <a:r>
              <a:rPr lang="en-US" sz="2800" dirty="0"/>
              <a:t>)</a:t>
            </a:r>
          </a:p>
          <a:p>
            <a:pPr marL="0" indent="0">
              <a:buNone/>
            </a:pPr>
            <a:r>
              <a:rPr lang="en-US" sz="2800" dirty="0"/>
              <a:t>		markets (Coase 1937 </a:t>
            </a:r>
            <a:r>
              <a:rPr lang="en-US" sz="2800" i="1" dirty="0" err="1"/>
              <a:t>Economica</a:t>
            </a:r>
            <a:r>
              <a:rPr lang="en-US" sz="2800" dirty="0"/>
              <a:t>)</a:t>
            </a:r>
          </a:p>
          <a:p>
            <a:pPr marL="0" indent="0">
              <a:buNone/>
            </a:pPr>
            <a:r>
              <a:rPr lang="en-US" sz="2800" dirty="0"/>
              <a:t>		government (Coase 1960 </a:t>
            </a:r>
            <a:r>
              <a:rPr lang="en-US" sz="2800" i="1" dirty="0"/>
              <a:t>JLE</a:t>
            </a:r>
            <a:r>
              <a:rPr lang="en-US" sz="2800" dirty="0"/>
              <a:t>)</a:t>
            </a:r>
          </a:p>
          <a:p>
            <a:pPr marL="0" indent="0">
              <a:buNone/>
            </a:pPr>
            <a:r>
              <a:rPr lang="en-US" sz="3200" dirty="0"/>
              <a:t>	Emergence and use of money in trade</a:t>
            </a:r>
          </a:p>
          <a:p>
            <a:pPr marL="0" indent="0">
              <a:buNone/>
            </a:pPr>
            <a:r>
              <a:rPr lang="en-US" sz="3200" dirty="0"/>
              <a:t>	Long-term contracts</a:t>
            </a:r>
          </a:p>
          <a:p>
            <a:pPr marL="0" indent="0">
              <a:buNone/>
            </a:pPr>
            <a:r>
              <a:rPr lang="en-US" sz="3200" dirty="0"/>
              <a:t>	Ball (1989) conceptual framework</a:t>
            </a:r>
          </a:p>
        </p:txBody>
      </p:sp>
    </p:spTree>
    <p:extLst>
      <p:ext uri="{BB962C8B-B14F-4D97-AF65-F5344CB8AC3E}">
        <p14:creationId xmlns:p14="http://schemas.microsoft.com/office/powerpoint/2010/main" val="5765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365D-3732-4246-9695-6C02C50117A0}"/>
              </a:ext>
            </a:extLst>
          </p:cNvPr>
          <p:cNvSpPr>
            <a:spLocks noGrp="1"/>
          </p:cNvSpPr>
          <p:nvPr>
            <p:ph type="title"/>
          </p:nvPr>
        </p:nvSpPr>
        <p:spPr>
          <a:xfrm>
            <a:off x="1522414" y="533400"/>
            <a:ext cx="9905998" cy="533400"/>
          </a:xfrm>
        </p:spPr>
        <p:txBody>
          <a:bodyPr>
            <a:noAutofit/>
          </a:bodyPr>
          <a:lstStyle/>
          <a:p>
            <a:r>
              <a:rPr lang="en-US" sz="4000" b="1" dirty="0">
                <a:solidFill>
                  <a:srgbClr val="00B050"/>
                </a:solidFill>
              </a:rPr>
              <a:t>How would challenging M&amp;M help?</a:t>
            </a:r>
          </a:p>
        </p:txBody>
      </p:sp>
      <p:sp>
        <p:nvSpPr>
          <p:cNvPr id="3" name="Content Placeholder 2">
            <a:extLst>
              <a:ext uri="{FF2B5EF4-FFF2-40B4-BE49-F238E27FC236}">
                <a16:creationId xmlns:a16="http://schemas.microsoft.com/office/drawing/2014/main" id="{9DCD7C7B-3791-4D26-A257-C4FA9550BC3B}"/>
              </a:ext>
            </a:extLst>
          </p:cNvPr>
          <p:cNvSpPr>
            <a:spLocks noGrp="1"/>
          </p:cNvSpPr>
          <p:nvPr>
            <p:ph idx="1"/>
          </p:nvPr>
        </p:nvSpPr>
        <p:spPr>
          <a:xfrm>
            <a:off x="1522414" y="1219200"/>
            <a:ext cx="9601200" cy="4800600"/>
          </a:xfrm>
        </p:spPr>
        <p:txBody>
          <a:bodyPr>
            <a:normAutofit/>
          </a:bodyPr>
          <a:lstStyle/>
          <a:p>
            <a:pPr marL="0" indent="0">
              <a:buNone/>
            </a:pPr>
            <a:r>
              <a:rPr lang="en-US" sz="3200" b="1" dirty="0"/>
              <a:t>Agency costs </a:t>
            </a:r>
            <a:r>
              <a:rPr lang="en-US" sz="3200" dirty="0"/>
              <a:t>(and data manipulation) explain:</a:t>
            </a:r>
          </a:p>
          <a:p>
            <a:pPr marL="0" indent="0">
              <a:buNone/>
            </a:pPr>
            <a:r>
              <a:rPr lang="en-US" sz="3200" dirty="0"/>
              <a:t>	Accounting use in incentive contracts</a:t>
            </a:r>
          </a:p>
          <a:p>
            <a:pPr marL="0" indent="0">
              <a:buNone/>
            </a:pPr>
            <a:r>
              <a:rPr lang="en-US" sz="3200" dirty="0"/>
              <a:t>	Asymmetric verification via:</a:t>
            </a:r>
          </a:p>
          <a:p>
            <a:pPr marL="0" indent="0">
              <a:buNone/>
            </a:pPr>
            <a:r>
              <a:rPr lang="en-US" sz="3200" dirty="0"/>
              <a:t>		Conditional conservatism</a:t>
            </a:r>
          </a:p>
          <a:p>
            <a:pPr marL="0" indent="0">
              <a:buNone/>
            </a:pPr>
            <a:r>
              <a:rPr lang="en-US" sz="3200" dirty="0"/>
              <a:t>		External auditing</a:t>
            </a:r>
          </a:p>
          <a:p>
            <a:pPr marL="0" indent="0">
              <a:buNone/>
            </a:pPr>
            <a:r>
              <a:rPr lang="en-US" sz="3200" dirty="0"/>
              <a:t>		Internal auditing</a:t>
            </a:r>
          </a:p>
          <a:p>
            <a:pPr marL="0" indent="0">
              <a:buNone/>
            </a:pPr>
            <a:r>
              <a:rPr lang="en-US" sz="3200" dirty="0" err="1"/>
              <a:t>Ijiri</a:t>
            </a:r>
            <a:r>
              <a:rPr lang="en-US" sz="3200" dirty="0"/>
              <a:t> (1983 </a:t>
            </a:r>
            <a:r>
              <a:rPr lang="en-US" sz="3200" i="1" dirty="0"/>
              <a:t>JAPP</a:t>
            </a:r>
            <a:r>
              <a:rPr lang="en-US" sz="3200" dirty="0"/>
              <a:t>), Sunder (1997), etc. </a:t>
            </a:r>
          </a:p>
        </p:txBody>
      </p:sp>
    </p:spTree>
    <p:extLst>
      <p:ext uri="{BB962C8B-B14F-4D97-AF65-F5344CB8AC3E}">
        <p14:creationId xmlns:p14="http://schemas.microsoft.com/office/powerpoint/2010/main" val="242120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365D-3732-4246-9695-6C02C50117A0}"/>
              </a:ext>
            </a:extLst>
          </p:cNvPr>
          <p:cNvSpPr>
            <a:spLocks noGrp="1"/>
          </p:cNvSpPr>
          <p:nvPr>
            <p:ph type="title"/>
          </p:nvPr>
        </p:nvSpPr>
        <p:spPr>
          <a:xfrm>
            <a:off x="1522414" y="533400"/>
            <a:ext cx="9905998" cy="533400"/>
          </a:xfrm>
        </p:spPr>
        <p:txBody>
          <a:bodyPr>
            <a:noAutofit/>
          </a:bodyPr>
          <a:lstStyle/>
          <a:p>
            <a:r>
              <a:rPr lang="en-US" sz="4000" b="1" dirty="0">
                <a:solidFill>
                  <a:srgbClr val="00B050"/>
                </a:solidFill>
              </a:rPr>
              <a:t>How would challenging M&amp;M help?</a:t>
            </a:r>
          </a:p>
        </p:txBody>
      </p:sp>
      <p:sp>
        <p:nvSpPr>
          <p:cNvPr id="3" name="Content Placeholder 2">
            <a:extLst>
              <a:ext uri="{FF2B5EF4-FFF2-40B4-BE49-F238E27FC236}">
                <a16:creationId xmlns:a16="http://schemas.microsoft.com/office/drawing/2014/main" id="{9DCD7C7B-3791-4D26-A257-C4FA9550BC3B}"/>
              </a:ext>
            </a:extLst>
          </p:cNvPr>
          <p:cNvSpPr>
            <a:spLocks noGrp="1"/>
          </p:cNvSpPr>
          <p:nvPr>
            <p:ph idx="1"/>
          </p:nvPr>
        </p:nvSpPr>
        <p:spPr>
          <a:xfrm>
            <a:off x="1522414" y="1219200"/>
            <a:ext cx="9601200" cy="4800600"/>
          </a:xfrm>
        </p:spPr>
        <p:txBody>
          <a:bodyPr>
            <a:normAutofit/>
          </a:bodyPr>
          <a:lstStyle/>
          <a:p>
            <a:pPr marL="0" indent="0">
              <a:buNone/>
            </a:pPr>
            <a:r>
              <a:rPr lang="en-US" sz="3200" b="1" dirty="0"/>
              <a:t>Bankruptcy (avoidance) </a:t>
            </a:r>
            <a:r>
              <a:rPr lang="en-US" sz="3200" dirty="0"/>
              <a:t>explains:</a:t>
            </a:r>
          </a:p>
          <a:p>
            <a:pPr marL="0" indent="0">
              <a:buNone/>
            </a:pPr>
            <a:r>
              <a:rPr lang="en-US" sz="3200" dirty="0"/>
              <a:t>	Use of accounting in debt contracts</a:t>
            </a:r>
          </a:p>
          <a:p>
            <a:pPr marL="0" indent="0">
              <a:buNone/>
            </a:pPr>
            <a:r>
              <a:rPr lang="en-US" sz="3200" dirty="0"/>
              <a:t>	Accounting methods:</a:t>
            </a:r>
          </a:p>
          <a:p>
            <a:pPr marL="0" indent="0">
              <a:buNone/>
            </a:pPr>
            <a:r>
              <a:rPr lang="en-US" sz="3200" dirty="0"/>
              <a:t>		Successful efforts (O&amp;G)</a:t>
            </a:r>
          </a:p>
          <a:p>
            <a:pPr marL="0" indent="0">
              <a:buNone/>
            </a:pPr>
            <a:r>
              <a:rPr lang="en-US" sz="3200" dirty="0"/>
              <a:t>		Expensing of R&amp;D (liquidation value 0)</a:t>
            </a:r>
          </a:p>
          <a:p>
            <a:pPr marL="0" indent="0">
              <a:buNone/>
            </a:pPr>
            <a:r>
              <a:rPr lang="en-US" sz="3200" dirty="0"/>
              <a:t>	Frozen GAAP (contracting out of GAAP)	</a:t>
            </a:r>
          </a:p>
        </p:txBody>
      </p:sp>
    </p:spTree>
    <p:extLst>
      <p:ext uri="{BB962C8B-B14F-4D97-AF65-F5344CB8AC3E}">
        <p14:creationId xmlns:p14="http://schemas.microsoft.com/office/powerpoint/2010/main" val="71602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365D-3732-4246-9695-6C02C50117A0}"/>
              </a:ext>
            </a:extLst>
          </p:cNvPr>
          <p:cNvSpPr>
            <a:spLocks noGrp="1"/>
          </p:cNvSpPr>
          <p:nvPr>
            <p:ph type="title"/>
          </p:nvPr>
        </p:nvSpPr>
        <p:spPr>
          <a:xfrm>
            <a:off x="1522414" y="533400"/>
            <a:ext cx="9905998" cy="533400"/>
          </a:xfrm>
        </p:spPr>
        <p:txBody>
          <a:bodyPr>
            <a:noAutofit/>
          </a:bodyPr>
          <a:lstStyle/>
          <a:p>
            <a:r>
              <a:rPr lang="en-US" sz="4000" b="1" dirty="0">
                <a:solidFill>
                  <a:srgbClr val="00B050"/>
                </a:solidFill>
              </a:rPr>
              <a:t>How would challenging M&amp;M help?</a:t>
            </a:r>
          </a:p>
        </p:txBody>
      </p:sp>
      <p:sp>
        <p:nvSpPr>
          <p:cNvPr id="3" name="Content Placeholder 2">
            <a:extLst>
              <a:ext uri="{FF2B5EF4-FFF2-40B4-BE49-F238E27FC236}">
                <a16:creationId xmlns:a16="http://schemas.microsoft.com/office/drawing/2014/main" id="{9DCD7C7B-3791-4D26-A257-C4FA9550BC3B}"/>
              </a:ext>
            </a:extLst>
          </p:cNvPr>
          <p:cNvSpPr>
            <a:spLocks noGrp="1"/>
          </p:cNvSpPr>
          <p:nvPr>
            <p:ph idx="1"/>
          </p:nvPr>
        </p:nvSpPr>
        <p:spPr>
          <a:xfrm>
            <a:off x="1522414" y="1219200"/>
            <a:ext cx="9601200" cy="4800600"/>
          </a:xfrm>
        </p:spPr>
        <p:txBody>
          <a:bodyPr>
            <a:normAutofit/>
          </a:bodyPr>
          <a:lstStyle/>
          <a:p>
            <a:pPr marL="0" indent="0">
              <a:buNone/>
            </a:pPr>
            <a:r>
              <a:rPr lang="en-US" sz="3200" b="1" dirty="0"/>
              <a:t>Taxation and regulation </a:t>
            </a:r>
            <a:r>
              <a:rPr lang="en-US" sz="3200" dirty="0"/>
              <a:t>explain:</a:t>
            </a:r>
          </a:p>
          <a:p>
            <a:pPr marL="0" indent="0">
              <a:buNone/>
            </a:pPr>
            <a:r>
              <a:rPr lang="en-US" sz="3200" dirty="0"/>
              <a:t>	Multiple sets of books (medieval, U.S.)</a:t>
            </a:r>
          </a:p>
          <a:p>
            <a:pPr marL="0" indent="0">
              <a:buNone/>
            </a:pPr>
            <a:r>
              <a:rPr lang="en-US" sz="3200" dirty="0"/>
              <a:t>	Lobbying of standard setters &amp; Congress</a:t>
            </a:r>
          </a:p>
          <a:p>
            <a:pPr marL="0" indent="0">
              <a:buNone/>
            </a:pPr>
            <a:r>
              <a:rPr lang="en-US" sz="3200" dirty="0"/>
              <a:t>	Income tax-reducing accounting rules:</a:t>
            </a:r>
          </a:p>
          <a:p>
            <a:pPr marL="0" indent="0">
              <a:buNone/>
            </a:pPr>
            <a:r>
              <a:rPr lang="en-US" sz="3200" dirty="0"/>
              <a:t>		(Accelerated) depreciation</a:t>
            </a:r>
          </a:p>
          <a:p>
            <a:pPr marL="0" indent="0">
              <a:buNone/>
            </a:pPr>
            <a:r>
              <a:rPr lang="en-US" sz="3200" dirty="0"/>
              <a:t>		LIFO</a:t>
            </a:r>
          </a:p>
          <a:p>
            <a:pPr marL="0" indent="0">
              <a:buNone/>
            </a:pPr>
            <a:r>
              <a:rPr lang="en-US" sz="3200" dirty="0"/>
              <a:t>		Pooling-of-interests (in rate-setting)	</a:t>
            </a:r>
          </a:p>
        </p:txBody>
      </p:sp>
    </p:spTree>
    <p:extLst>
      <p:ext uri="{BB962C8B-B14F-4D97-AF65-F5344CB8AC3E}">
        <p14:creationId xmlns:p14="http://schemas.microsoft.com/office/powerpoint/2010/main" val="4640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8E78-D8C9-4DF3-B930-895220309024}"/>
              </a:ext>
            </a:extLst>
          </p:cNvPr>
          <p:cNvSpPr>
            <a:spLocks noGrp="1"/>
          </p:cNvSpPr>
          <p:nvPr>
            <p:ph type="title"/>
          </p:nvPr>
        </p:nvSpPr>
        <p:spPr>
          <a:xfrm>
            <a:off x="1522414" y="533400"/>
            <a:ext cx="10058398" cy="609600"/>
          </a:xfrm>
        </p:spPr>
        <p:txBody>
          <a:bodyPr>
            <a:noAutofit/>
          </a:bodyPr>
          <a:lstStyle/>
          <a:p>
            <a:r>
              <a:rPr lang="en-US" sz="4000" b="1" dirty="0">
                <a:solidFill>
                  <a:srgbClr val="00B050"/>
                </a:solidFill>
              </a:rPr>
              <a:t>But how does this help standard-setters?</a:t>
            </a:r>
          </a:p>
        </p:txBody>
      </p:sp>
      <p:sp>
        <p:nvSpPr>
          <p:cNvPr id="3" name="Content Placeholder 2">
            <a:extLst>
              <a:ext uri="{FF2B5EF4-FFF2-40B4-BE49-F238E27FC236}">
                <a16:creationId xmlns:a16="http://schemas.microsoft.com/office/drawing/2014/main" id="{E8B9A9DD-FCC5-45CB-8A48-0BF37A8C4F59}"/>
              </a:ext>
            </a:extLst>
          </p:cNvPr>
          <p:cNvSpPr>
            <a:spLocks noGrp="1"/>
          </p:cNvSpPr>
          <p:nvPr>
            <p:ph idx="1"/>
          </p:nvPr>
        </p:nvSpPr>
        <p:spPr>
          <a:xfrm>
            <a:off x="1522414" y="1295400"/>
            <a:ext cx="9601200" cy="4724400"/>
          </a:xfrm>
        </p:spPr>
        <p:txBody>
          <a:bodyPr>
            <a:normAutofit/>
          </a:bodyPr>
          <a:lstStyle/>
          <a:p>
            <a:pPr marL="0" indent="0">
              <a:buNone/>
            </a:pPr>
            <a:r>
              <a:rPr lang="en-US" sz="3200" dirty="0"/>
              <a:t>Does not help set better standards today</a:t>
            </a:r>
          </a:p>
          <a:p>
            <a:pPr marL="0" indent="0">
              <a:buNone/>
            </a:pPr>
            <a:r>
              <a:rPr lang="en-US" sz="3200" dirty="0"/>
              <a:t>But can explain standard failures better</a:t>
            </a:r>
          </a:p>
          <a:p>
            <a:pPr marL="0" indent="0">
              <a:buNone/>
            </a:pPr>
            <a:r>
              <a:rPr lang="en-US" sz="3200" dirty="0"/>
              <a:t>And could lead to realistic future standards</a:t>
            </a:r>
          </a:p>
          <a:p>
            <a:pPr marL="0" indent="0">
              <a:buNone/>
            </a:pPr>
            <a:endParaRPr lang="en-US" sz="3200" dirty="0"/>
          </a:p>
          <a:p>
            <a:pPr marL="0" indent="0">
              <a:buNone/>
            </a:pPr>
            <a:r>
              <a:rPr lang="en-US" sz="3200" dirty="0"/>
              <a:t>More importantly, a </a:t>
            </a:r>
            <a:r>
              <a:rPr lang="en-US" sz="3200" b="1" dirty="0"/>
              <a:t>knowledge-based</a:t>
            </a:r>
            <a:r>
              <a:rPr lang="en-US" sz="3200" dirty="0"/>
              <a:t> Conceptual Framework helps academics include RESEARCH in textbooks, TEACH better and bring back Accounting Theory courses</a:t>
            </a:r>
          </a:p>
        </p:txBody>
      </p:sp>
    </p:spTree>
    <p:extLst>
      <p:ext uri="{BB962C8B-B14F-4D97-AF65-F5344CB8AC3E}">
        <p14:creationId xmlns:p14="http://schemas.microsoft.com/office/powerpoint/2010/main" val="96834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C1847-1D13-4EBD-8802-9D2C010BAB02}"/>
              </a:ext>
            </a:extLst>
          </p:cNvPr>
          <p:cNvSpPr>
            <a:spLocks noGrp="1"/>
          </p:cNvSpPr>
          <p:nvPr>
            <p:ph type="title"/>
          </p:nvPr>
        </p:nvSpPr>
        <p:spPr>
          <a:xfrm>
            <a:off x="1535238" y="381000"/>
            <a:ext cx="9601200" cy="685800"/>
          </a:xfrm>
        </p:spPr>
        <p:txBody>
          <a:bodyPr>
            <a:normAutofit/>
          </a:bodyPr>
          <a:lstStyle/>
          <a:p>
            <a:r>
              <a:rPr lang="en-US" sz="4000" b="1" dirty="0" err="1">
                <a:solidFill>
                  <a:srgbClr val="00B050"/>
                </a:solidFill>
              </a:rPr>
              <a:t>Ijiri</a:t>
            </a:r>
            <a:r>
              <a:rPr lang="en-US" sz="4000" b="1" dirty="0">
                <a:solidFill>
                  <a:srgbClr val="00B050"/>
                </a:solidFill>
              </a:rPr>
              <a:t> wrote a lot on conceptual issues</a:t>
            </a:r>
          </a:p>
        </p:txBody>
      </p:sp>
      <p:pic>
        <p:nvPicPr>
          <p:cNvPr id="7" name="Content Placeholder 6">
            <a:extLst>
              <a:ext uri="{FF2B5EF4-FFF2-40B4-BE49-F238E27FC236}">
                <a16:creationId xmlns:a16="http://schemas.microsoft.com/office/drawing/2014/main" id="{126452CA-4473-404F-913B-DAF5B7CA546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5238" y="1210944"/>
            <a:ext cx="3719309" cy="5426712"/>
          </a:xfrm>
        </p:spPr>
      </p:pic>
      <p:pic>
        <p:nvPicPr>
          <p:cNvPr id="8" name="Content Placeholder 7">
            <a:extLst>
              <a:ext uri="{FF2B5EF4-FFF2-40B4-BE49-F238E27FC236}">
                <a16:creationId xmlns:a16="http://schemas.microsoft.com/office/drawing/2014/main" id="{B00451F2-FAC1-4490-893E-BE05D750B33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6412" y="1223443"/>
            <a:ext cx="3895195" cy="5414213"/>
          </a:xfrm>
        </p:spPr>
      </p:pic>
    </p:spTree>
    <p:extLst>
      <p:ext uri="{BB962C8B-B14F-4D97-AF65-F5344CB8AC3E}">
        <p14:creationId xmlns:p14="http://schemas.microsoft.com/office/powerpoint/2010/main" val="108620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F198-6B65-43A5-A235-6E95A33C6BFA}"/>
              </a:ext>
            </a:extLst>
          </p:cNvPr>
          <p:cNvSpPr>
            <a:spLocks noGrp="1"/>
          </p:cNvSpPr>
          <p:nvPr>
            <p:ph type="title"/>
          </p:nvPr>
        </p:nvSpPr>
        <p:spPr>
          <a:xfrm>
            <a:off x="1522414" y="533400"/>
            <a:ext cx="9601200" cy="533400"/>
          </a:xfrm>
        </p:spPr>
        <p:txBody>
          <a:bodyPr>
            <a:noAutofit/>
          </a:bodyPr>
          <a:lstStyle/>
          <a:p>
            <a:r>
              <a:rPr lang="en-US" sz="4000" b="1" dirty="0">
                <a:solidFill>
                  <a:srgbClr val="00B050"/>
                </a:solidFill>
              </a:rPr>
              <a:t>Closing sentiments</a:t>
            </a:r>
          </a:p>
        </p:txBody>
      </p:sp>
      <p:sp>
        <p:nvSpPr>
          <p:cNvPr id="3" name="Content Placeholder 2">
            <a:extLst>
              <a:ext uri="{FF2B5EF4-FFF2-40B4-BE49-F238E27FC236}">
                <a16:creationId xmlns:a16="http://schemas.microsoft.com/office/drawing/2014/main" id="{0C3800DB-ED91-4662-ADB3-DB6C3A262B14}"/>
              </a:ext>
            </a:extLst>
          </p:cNvPr>
          <p:cNvSpPr>
            <a:spLocks noGrp="1"/>
          </p:cNvSpPr>
          <p:nvPr>
            <p:ph idx="1"/>
          </p:nvPr>
        </p:nvSpPr>
        <p:spPr>
          <a:xfrm>
            <a:off x="1522414" y="1219200"/>
            <a:ext cx="9601200" cy="5410200"/>
          </a:xfrm>
        </p:spPr>
        <p:txBody>
          <a:bodyPr>
            <a:noAutofit/>
          </a:bodyPr>
          <a:lstStyle/>
          <a:p>
            <a:pPr marL="0" indent="0">
              <a:buNone/>
            </a:pPr>
            <a:r>
              <a:rPr lang="en-US" sz="3200" dirty="0"/>
              <a:t>“We thus have cause to feel grateful to the drafters of recommendations; and this review should on no account be construed as an attack on them. Obviously, they have devoted much time and care to their task, and have been prompted by a high sense of public service. If harm should in the end come from their work, the blame should attach more to disciples who have accepted their teaching too eagerly, and have invested it with an </a:t>
            </a:r>
            <a:r>
              <a:rPr lang="en-US" sz="3200" i="1" dirty="0"/>
              <a:t>ex cathedra </a:t>
            </a:r>
            <a:r>
              <a:rPr lang="en-US" sz="3200" dirty="0"/>
              <a:t>quality that could not perhaps have been foreseen.” (Baxter 1962, 419-420)</a:t>
            </a:r>
          </a:p>
        </p:txBody>
      </p:sp>
    </p:spTree>
    <p:extLst>
      <p:ext uri="{BB962C8B-B14F-4D97-AF65-F5344CB8AC3E}">
        <p14:creationId xmlns:p14="http://schemas.microsoft.com/office/powerpoint/2010/main" val="14017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216D-96A3-403C-93C4-8F5D322C21E8}"/>
              </a:ext>
            </a:extLst>
          </p:cNvPr>
          <p:cNvSpPr>
            <a:spLocks noGrp="1"/>
          </p:cNvSpPr>
          <p:nvPr>
            <p:ph type="title"/>
          </p:nvPr>
        </p:nvSpPr>
        <p:spPr>
          <a:xfrm>
            <a:off x="1522414" y="533400"/>
            <a:ext cx="9601200" cy="609600"/>
          </a:xfrm>
        </p:spPr>
        <p:txBody>
          <a:bodyPr>
            <a:noAutofit/>
          </a:bodyPr>
          <a:lstStyle/>
          <a:p>
            <a:r>
              <a:rPr lang="en-US" sz="4000" b="1" dirty="0">
                <a:solidFill>
                  <a:srgbClr val="00B050"/>
                </a:solidFill>
              </a:rPr>
              <a:t>A couple of </a:t>
            </a:r>
            <a:r>
              <a:rPr lang="en-US" sz="4000" b="1" dirty="0" err="1">
                <a:solidFill>
                  <a:srgbClr val="00B050"/>
                </a:solidFill>
              </a:rPr>
              <a:t>Ijiri’s</a:t>
            </a:r>
            <a:r>
              <a:rPr lang="en-US" sz="4000" b="1" dirty="0">
                <a:solidFill>
                  <a:srgbClr val="00B050"/>
                </a:solidFill>
              </a:rPr>
              <a:t> conceptual papers</a:t>
            </a:r>
          </a:p>
        </p:txBody>
      </p:sp>
      <p:sp>
        <p:nvSpPr>
          <p:cNvPr id="6" name="Content Placeholder 2">
            <a:extLst>
              <a:ext uri="{FF2B5EF4-FFF2-40B4-BE49-F238E27FC236}">
                <a16:creationId xmlns:a16="http://schemas.microsoft.com/office/drawing/2014/main" id="{A5306959-FBAE-4AB6-B9CB-730AA565FEF8}"/>
              </a:ext>
            </a:extLst>
          </p:cNvPr>
          <p:cNvSpPr>
            <a:spLocks noGrp="1"/>
          </p:cNvSpPr>
          <p:nvPr>
            <p:ph sz="half" idx="1"/>
          </p:nvPr>
        </p:nvSpPr>
        <p:spPr>
          <a:xfrm>
            <a:off x="1557052" y="1638300"/>
            <a:ext cx="9677399" cy="1447800"/>
          </a:xfrm>
        </p:spPr>
        <p:txBody>
          <a:bodyPr>
            <a:normAutofit/>
          </a:bodyPr>
          <a:lstStyle/>
          <a:p>
            <a:pPr marL="0" indent="0">
              <a:buNone/>
            </a:pPr>
            <a:r>
              <a:rPr lang="en-US" sz="3200" dirty="0"/>
              <a:t>Generalizations of Cost-or-Market Valuation</a:t>
            </a:r>
          </a:p>
          <a:p>
            <a:pPr marL="0" indent="0">
              <a:buNone/>
            </a:pPr>
            <a:r>
              <a:rPr lang="en-US" sz="3200" dirty="0"/>
              <a:t>Yuji </a:t>
            </a:r>
            <a:r>
              <a:rPr lang="en-US" sz="3200" dirty="0" err="1"/>
              <a:t>Ijiri</a:t>
            </a:r>
            <a:r>
              <a:rPr lang="en-US" sz="3200" dirty="0"/>
              <a:t> and Isao Nakano, 1989 </a:t>
            </a:r>
            <a:r>
              <a:rPr lang="en-US" sz="3200" i="1" dirty="0"/>
              <a:t>Acc Horizons</a:t>
            </a:r>
          </a:p>
          <a:p>
            <a:pPr marL="0" indent="0">
              <a:buNone/>
            </a:pPr>
            <a:endParaRPr lang="en-US" dirty="0"/>
          </a:p>
        </p:txBody>
      </p:sp>
      <p:sp>
        <p:nvSpPr>
          <p:cNvPr id="7" name="Content Placeholder 2">
            <a:extLst>
              <a:ext uri="{FF2B5EF4-FFF2-40B4-BE49-F238E27FC236}">
                <a16:creationId xmlns:a16="http://schemas.microsoft.com/office/drawing/2014/main" id="{5340B218-C426-4B67-929F-708F9C5D05B9}"/>
              </a:ext>
            </a:extLst>
          </p:cNvPr>
          <p:cNvSpPr txBox="1">
            <a:spLocks/>
          </p:cNvSpPr>
          <p:nvPr/>
        </p:nvSpPr>
        <p:spPr>
          <a:xfrm>
            <a:off x="1522414" y="3581400"/>
            <a:ext cx="9067798" cy="18288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buNone/>
            </a:pPr>
            <a:r>
              <a:rPr lang="en-US" sz="3200" dirty="0"/>
              <a:t>On the accountability-based conceptual framework of accounting</a:t>
            </a:r>
          </a:p>
          <a:p>
            <a:pPr marL="0" indent="0">
              <a:buNone/>
            </a:pPr>
            <a:r>
              <a:rPr lang="en-US" sz="3200" dirty="0"/>
              <a:t>Yuji </a:t>
            </a:r>
            <a:r>
              <a:rPr lang="en-US" sz="3200" dirty="0" err="1"/>
              <a:t>Ijiri</a:t>
            </a:r>
            <a:r>
              <a:rPr lang="en-US" sz="3200" dirty="0"/>
              <a:t>, 1983 </a:t>
            </a:r>
            <a:r>
              <a:rPr lang="en-US" sz="3200" i="1" dirty="0"/>
              <a:t>JAPP</a:t>
            </a:r>
          </a:p>
          <a:p>
            <a:pPr marL="0" indent="0">
              <a:buNone/>
            </a:pPr>
            <a:endParaRPr lang="en-US" sz="3200" i="1" dirty="0"/>
          </a:p>
        </p:txBody>
      </p:sp>
    </p:spTree>
    <p:extLst>
      <p:ext uri="{BB962C8B-B14F-4D97-AF65-F5344CB8AC3E}">
        <p14:creationId xmlns:p14="http://schemas.microsoft.com/office/powerpoint/2010/main" val="113636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9D17-68A8-4DAB-97B7-2B82169BE120}"/>
              </a:ext>
            </a:extLst>
          </p:cNvPr>
          <p:cNvSpPr>
            <a:spLocks noGrp="1"/>
          </p:cNvSpPr>
          <p:nvPr>
            <p:ph type="title"/>
          </p:nvPr>
        </p:nvSpPr>
        <p:spPr>
          <a:xfrm>
            <a:off x="1522414" y="457200"/>
            <a:ext cx="9601200" cy="685800"/>
          </a:xfrm>
        </p:spPr>
        <p:txBody>
          <a:bodyPr>
            <a:normAutofit/>
          </a:bodyPr>
          <a:lstStyle/>
          <a:p>
            <a:r>
              <a:rPr lang="en-US" sz="4000" b="1" dirty="0">
                <a:solidFill>
                  <a:srgbClr val="00B050"/>
                </a:solidFill>
              </a:rPr>
              <a:t>A few disclaimers</a:t>
            </a:r>
          </a:p>
        </p:txBody>
      </p:sp>
      <p:sp>
        <p:nvSpPr>
          <p:cNvPr id="3" name="Content Placeholder 2">
            <a:extLst>
              <a:ext uri="{FF2B5EF4-FFF2-40B4-BE49-F238E27FC236}">
                <a16:creationId xmlns:a16="http://schemas.microsoft.com/office/drawing/2014/main" id="{614EB085-2831-4BF0-AB85-200C7CE6369C}"/>
              </a:ext>
            </a:extLst>
          </p:cNvPr>
          <p:cNvSpPr>
            <a:spLocks noGrp="1"/>
          </p:cNvSpPr>
          <p:nvPr>
            <p:ph idx="1"/>
          </p:nvPr>
        </p:nvSpPr>
        <p:spPr>
          <a:xfrm>
            <a:off x="1522414" y="1371600"/>
            <a:ext cx="9601200" cy="4953000"/>
          </a:xfrm>
        </p:spPr>
        <p:txBody>
          <a:bodyPr>
            <a:normAutofit lnSpcReduction="10000"/>
          </a:bodyPr>
          <a:lstStyle/>
          <a:p>
            <a:pPr marL="0" indent="0">
              <a:buNone/>
            </a:pPr>
            <a:r>
              <a:rPr lang="en-US" sz="3200" dirty="0"/>
              <a:t>I am employed at Temple University but my views may not be shared by my colleagues, students, staff, family, friends, or anyone else</a:t>
            </a:r>
          </a:p>
          <a:p>
            <a:pPr marL="0" indent="0">
              <a:buNone/>
            </a:pPr>
            <a:endParaRPr lang="en-US" sz="3200" dirty="0"/>
          </a:p>
          <a:p>
            <a:pPr marL="0" indent="0">
              <a:buNone/>
            </a:pPr>
            <a:r>
              <a:rPr lang="en-US" sz="3200" dirty="0"/>
              <a:t>Very broad historical sketch with few details</a:t>
            </a:r>
          </a:p>
          <a:p>
            <a:pPr marL="0" indent="0">
              <a:buNone/>
            </a:pPr>
            <a:endParaRPr lang="en-US" sz="3200" dirty="0"/>
          </a:p>
          <a:p>
            <a:pPr marL="0" indent="0">
              <a:buNone/>
            </a:pPr>
            <a:r>
              <a:rPr lang="en-US" sz="3200" b="1" dirty="0"/>
              <a:t>Hindsight is 20-20. </a:t>
            </a:r>
            <a:r>
              <a:rPr lang="en-US" sz="3200" dirty="0"/>
              <a:t>I would have done no better (likely worse) if I were a standard-setter when the Conceptual Frameworks were started</a:t>
            </a:r>
          </a:p>
        </p:txBody>
      </p:sp>
    </p:spTree>
    <p:extLst>
      <p:ext uri="{BB962C8B-B14F-4D97-AF65-F5344CB8AC3E}">
        <p14:creationId xmlns:p14="http://schemas.microsoft.com/office/powerpoint/2010/main" val="377022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DEE1-D5CB-49B6-990A-5B2AE89C2931}"/>
              </a:ext>
            </a:extLst>
          </p:cNvPr>
          <p:cNvSpPr>
            <a:spLocks noGrp="1"/>
          </p:cNvSpPr>
          <p:nvPr>
            <p:ph type="title"/>
          </p:nvPr>
        </p:nvSpPr>
        <p:spPr>
          <a:xfrm>
            <a:off x="1522414" y="457200"/>
            <a:ext cx="9601200" cy="685800"/>
          </a:xfrm>
        </p:spPr>
        <p:txBody>
          <a:bodyPr>
            <a:normAutofit/>
          </a:bodyPr>
          <a:lstStyle/>
          <a:p>
            <a:r>
              <a:rPr lang="en-US" sz="4000" b="1" dirty="0">
                <a:solidFill>
                  <a:srgbClr val="00B050"/>
                </a:solidFill>
              </a:rPr>
              <a:t>An overarching question(s)</a:t>
            </a:r>
          </a:p>
        </p:txBody>
      </p:sp>
      <p:sp>
        <p:nvSpPr>
          <p:cNvPr id="3" name="Content Placeholder 2">
            <a:extLst>
              <a:ext uri="{FF2B5EF4-FFF2-40B4-BE49-F238E27FC236}">
                <a16:creationId xmlns:a16="http://schemas.microsoft.com/office/drawing/2014/main" id="{9D9A9E94-7D5B-4626-B6AC-FEF2C412DF55}"/>
              </a:ext>
            </a:extLst>
          </p:cNvPr>
          <p:cNvSpPr>
            <a:spLocks noGrp="1"/>
          </p:cNvSpPr>
          <p:nvPr>
            <p:ph idx="1"/>
          </p:nvPr>
        </p:nvSpPr>
        <p:spPr>
          <a:xfrm>
            <a:off x="1522414" y="1295400"/>
            <a:ext cx="9601200" cy="4724400"/>
          </a:xfrm>
        </p:spPr>
        <p:txBody>
          <a:bodyPr>
            <a:normAutofit/>
          </a:bodyPr>
          <a:lstStyle/>
          <a:p>
            <a:pPr marL="0" indent="0">
              <a:buNone/>
            </a:pPr>
            <a:r>
              <a:rPr lang="en-US" sz="3200" dirty="0"/>
              <a:t>Why do so many (reputed) accounting academics find fault with the Boards’ Conceptual Frameworks?</a:t>
            </a:r>
          </a:p>
          <a:p>
            <a:pPr marL="0" indent="0">
              <a:buNone/>
            </a:pPr>
            <a:r>
              <a:rPr lang="en-US" sz="3200" dirty="0"/>
              <a:t>e.g. </a:t>
            </a:r>
            <a:r>
              <a:rPr lang="en-US" sz="3200" dirty="0" err="1"/>
              <a:t>Demski</a:t>
            </a:r>
            <a:r>
              <a:rPr lang="en-US" sz="3200" dirty="0"/>
              <a:t> (2007 </a:t>
            </a:r>
            <a:r>
              <a:rPr lang="en-US" sz="3200" i="1" dirty="0"/>
              <a:t>AH</a:t>
            </a:r>
            <a:r>
              <a:rPr lang="en-US" sz="3200" dirty="0"/>
              <a:t>) “irreparably flawed”</a:t>
            </a:r>
          </a:p>
          <a:p>
            <a:pPr marL="0" indent="0">
              <a:buNone/>
            </a:pPr>
            <a:endParaRPr lang="en-US" sz="3200" dirty="0"/>
          </a:p>
          <a:p>
            <a:pPr marL="0" indent="0">
              <a:buNone/>
            </a:pPr>
            <a:r>
              <a:rPr lang="en-US" sz="3200" dirty="0"/>
              <a:t>Why are standard-setters surprised (even shocked) by these criticisms?</a:t>
            </a:r>
          </a:p>
          <a:p>
            <a:pPr marL="0" indent="0">
              <a:buNone/>
            </a:pPr>
            <a:r>
              <a:rPr lang="en-US" sz="3200" dirty="0"/>
              <a:t>What causes the gulf in perspectives?</a:t>
            </a:r>
          </a:p>
        </p:txBody>
      </p:sp>
    </p:spTree>
    <p:extLst>
      <p:ext uri="{BB962C8B-B14F-4D97-AF65-F5344CB8AC3E}">
        <p14:creationId xmlns:p14="http://schemas.microsoft.com/office/powerpoint/2010/main" val="286841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4F1-68DF-4778-8F4C-F6F8578A0E83}"/>
              </a:ext>
            </a:extLst>
          </p:cNvPr>
          <p:cNvSpPr>
            <a:spLocks noGrp="1"/>
          </p:cNvSpPr>
          <p:nvPr>
            <p:ph type="title"/>
          </p:nvPr>
        </p:nvSpPr>
        <p:spPr>
          <a:xfrm>
            <a:off x="1522414" y="533400"/>
            <a:ext cx="9601200" cy="609600"/>
          </a:xfrm>
        </p:spPr>
        <p:txBody>
          <a:bodyPr>
            <a:noAutofit/>
          </a:bodyPr>
          <a:lstStyle/>
          <a:p>
            <a:r>
              <a:rPr lang="en-US" sz="4000" b="1" dirty="0">
                <a:solidFill>
                  <a:srgbClr val="00B050"/>
                </a:solidFill>
              </a:rPr>
              <a:t>Theoretically, what is accounting for?</a:t>
            </a:r>
          </a:p>
        </p:txBody>
      </p:sp>
      <p:sp>
        <p:nvSpPr>
          <p:cNvPr id="3" name="Content Placeholder 2">
            <a:extLst>
              <a:ext uri="{FF2B5EF4-FFF2-40B4-BE49-F238E27FC236}">
                <a16:creationId xmlns:a16="http://schemas.microsoft.com/office/drawing/2014/main" id="{F6445491-D383-41AB-BBE5-9B25E023920F}"/>
              </a:ext>
            </a:extLst>
          </p:cNvPr>
          <p:cNvSpPr>
            <a:spLocks noGrp="1"/>
          </p:cNvSpPr>
          <p:nvPr>
            <p:ph idx="1"/>
          </p:nvPr>
        </p:nvSpPr>
        <p:spPr>
          <a:xfrm>
            <a:off x="1293812" y="1295400"/>
            <a:ext cx="9829802" cy="5257800"/>
          </a:xfrm>
        </p:spPr>
        <p:txBody>
          <a:bodyPr>
            <a:normAutofit/>
          </a:bodyPr>
          <a:lstStyle/>
          <a:p>
            <a:pPr marL="0" indent="0">
              <a:buNone/>
            </a:pPr>
            <a:r>
              <a:rPr lang="en-US" sz="3200" dirty="0"/>
              <a:t>SEC/IOSCO: Protect investors, maintain fair, orderly and efficient markets; and facilitate capital formation (i.e. a Single-purpose tool to fulfill legislated purposes of agency creation)</a:t>
            </a:r>
          </a:p>
          <a:p>
            <a:pPr marL="0" indent="0">
              <a:buNone/>
            </a:pPr>
            <a:r>
              <a:rPr lang="en-US" sz="3200" dirty="0"/>
              <a:t>Academics: Broader view of general-purpose financial statements—a </a:t>
            </a:r>
            <a:r>
              <a:rPr lang="en-US" sz="3200" b="1" dirty="0"/>
              <a:t>General-purpose</a:t>
            </a:r>
            <a:r>
              <a:rPr lang="en-US" sz="3200" dirty="0"/>
              <a:t> tool to help entrepreneurship, taxation, contracting, dispute resolution, stewardship, valuation…</a:t>
            </a:r>
          </a:p>
          <a:p>
            <a:pPr marL="0" indent="0">
              <a:buNone/>
            </a:pPr>
            <a:r>
              <a:rPr lang="en-US" sz="3200" dirty="0"/>
              <a:t>e.g. </a:t>
            </a:r>
            <a:r>
              <a:rPr lang="en-US" sz="3200" dirty="0" err="1"/>
              <a:t>Dopuch</a:t>
            </a:r>
            <a:r>
              <a:rPr lang="en-US" sz="3200" dirty="0"/>
              <a:t> and Sunder (1980 </a:t>
            </a:r>
            <a:r>
              <a:rPr lang="en-US" sz="3200" i="1" dirty="0"/>
              <a:t>TAR</a:t>
            </a:r>
            <a:r>
              <a:rPr lang="en-US" sz="3200" dirty="0"/>
              <a:t>) on SFAC 1, 2</a:t>
            </a:r>
          </a:p>
          <a:p>
            <a:pPr marL="0" indent="0">
              <a:buNone/>
            </a:pPr>
            <a:r>
              <a:rPr lang="en-US" sz="3200" dirty="0" err="1"/>
              <a:t>Ijiri</a:t>
            </a:r>
            <a:r>
              <a:rPr lang="en-US" sz="3200" dirty="0"/>
              <a:t> (1983 </a:t>
            </a:r>
            <a:r>
              <a:rPr lang="en-US" sz="3200" i="1" dirty="0"/>
              <a:t>JAPP</a:t>
            </a:r>
            <a:r>
              <a:rPr lang="en-US" sz="3200" dirty="0"/>
              <a:t>), Ball (1989), Sunder (1997) CFs</a:t>
            </a:r>
          </a:p>
        </p:txBody>
      </p:sp>
    </p:spTree>
    <p:extLst>
      <p:ext uri="{BB962C8B-B14F-4D97-AF65-F5344CB8AC3E}">
        <p14:creationId xmlns:p14="http://schemas.microsoft.com/office/powerpoint/2010/main" val="417921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4F1-68DF-4778-8F4C-F6F8578A0E83}"/>
              </a:ext>
            </a:extLst>
          </p:cNvPr>
          <p:cNvSpPr>
            <a:spLocks noGrp="1"/>
          </p:cNvSpPr>
          <p:nvPr>
            <p:ph type="title"/>
          </p:nvPr>
        </p:nvSpPr>
        <p:spPr>
          <a:xfrm>
            <a:off x="1522414" y="533400"/>
            <a:ext cx="9601200" cy="609600"/>
          </a:xfrm>
        </p:spPr>
        <p:txBody>
          <a:bodyPr>
            <a:noAutofit/>
          </a:bodyPr>
          <a:lstStyle/>
          <a:p>
            <a:r>
              <a:rPr lang="en-US" sz="4000" b="1" dirty="0">
                <a:solidFill>
                  <a:srgbClr val="92D050"/>
                </a:solidFill>
              </a:rPr>
              <a:t>Pre</a:t>
            </a:r>
            <a:r>
              <a:rPr lang="en-US" sz="4000" b="1" dirty="0">
                <a:solidFill>
                  <a:srgbClr val="00B050"/>
                </a:solidFill>
              </a:rPr>
              <a:t>historically, what is accounting for?</a:t>
            </a:r>
          </a:p>
        </p:txBody>
      </p:sp>
      <p:sp>
        <p:nvSpPr>
          <p:cNvPr id="3" name="Content Placeholder 2">
            <a:extLst>
              <a:ext uri="{FF2B5EF4-FFF2-40B4-BE49-F238E27FC236}">
                <a16:creationId xmlns:a16="http://schemas.microsoft.com/office/drawing/2014/main" id="{F6445491-D383-41AB-BBE5-9B25E023920F}"/>
              </a:ext>
            </a:extLst>
          </p:cNvPr>
          <p:cNvSpPr>
            <a:spLocks noGrp="1"/>
          </p:cNvSpPr>
          <p:nvPr>
            <p:ph idx="1"/>
          </p:nvPr>
        </p:nvSpPr>
        <p:spPr>
          <a:xfrm>
            <a:off x="1293812" y="1447800"/>
            <a:ext cx="9829802" cy="533400"/>
          </a:xfrm>
        </p:spPr>
        <p:txBody>
          <a:bodyPr>
            <a:normAutofit/>
          </a:bodyPr>
          <a:lstStyle/>
          <a:p>
            <a:pPr marL="0" indent="0">
              <a:buNone/>
            </a:pPr>
            <a:r>
              <a:rPr lang="en-US" sz="3200" dirty="0"/>
              <a:t>Recordkeeping (100,000 BC? to 3,000 BC)</a:t>
            </a:r>
          </a:p>
        </p:txBody>
      </p:sp>
      <p:sp>
        <p:nvSpPr>
          <p:cNvPr id="5" name="TextBox 4">
            <a:extLst>
              <a:ext uri="{FF2B5EF4-FFF2-40B4-BE49-F238E27FC236}">
                <a16:creationId xmlns:a16="http://schemas.microsoft.com/office/drawing/2014/main" id="{7D62BA4D-BC54-4239-B9F4-AC9C88E4F697}"/>
              </a:ext>
            </a:extLst>
          </p:cNvPr>
          <p:cNvSpPr txBox="1"/>
          <p:nvPr/>
        </p:nvSpPr>
        <p:spPr>
          <a:xfrm>
            <a:off x="1295972" y="6032212"/>
            <a:ext cx="9677402" cy="584775"/>
          </a:xfrm>
          <a:prstGeom prst="rect">
            <a:avLst/>
          </a:prstGeom>
          <a:noFill/>
          <a:ln>
            <a:solidFill>
              <a:schemeClr val="bg2"/>
            </a:solidFill>
          </a:ln>
        </p:spPr>
        <p:txBody>
          <a:bodyPr wrap="square" rtlCol="0" anchor="ctr" anchorCtr="1">
            <a:spAutoFit/>
          </a:bodyPr>
          <a:lstStyle/>
          <a:p>
            <a:r>
              <a:rPr lang="en-US" sz="3200" dirty="0"/>
              <a:t>Memory, ownership, dispute resolution, taxation</a:t>
            </a:r>
          </a:p>
        </p:txBody>
      </p:sp>
      <p:pic>
        <p:nvPicPr>
          <p:cNvPr id="10" name="Picture 2">
            <a:extLst>
              <a:ext uri="{FF2B5EF4-FFF2-40B4-BE49-F238E27FC236}">
                <a16:creationId xmlns:a16="http://schemas.microsoft.com/office/drawing/2014/main" id="{D836EF4F-40F0-45A6-B6F8-B9D006575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836" y="2484962"/>
            <a:ext cx="4874681" cy="316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73680998-9344-4B5B-9DFF-46720D2D3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2473237"/>
            <a:ext cx="4267200" cy="317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8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4F1-68DF-4778-8F4C-F6F8578A0E83}"/>
              </a:ext>
            </a:extLst>
          </p:cNvPr>
          <p:cNvSpPr>
            <a:spLocks noGrp="1"/>
          </p:cNvSpPr>
          <p:nvPr>
            <p:ph type="title"/>
          </p:nvPr>
        </p:nvSpPr>
        <p:spPr>
          <a:xfrm>
            <a:off x="1522414" y="480934"/>
            <a:ext cx="9601200" cy="609600"/>
          </a:xfrm>
        </p:spPr>
        <p:txBody>
          <a:bodyPr>
            <a:noAutofit/>
          </a:bodyPr>
          <a:lstStyle/>
          <a:p>
            <a:r>
              <a:rPr lang="en-US" sz="4000" b="1" dirty="0">
                <a:solidFill>
                  <a:srgbClr val="00B050"/>
                </a:solidFill>
              </a:rPr>
              <a:t>Historically, what is accounting for?</a:t>
            </a:r>
          </a:p>
        </p:txBody>
      </p:sp>
      <p:sp>
        <p:nvSpPr>
          <p:cNvPr id="3" name="Content Placeholder 2">
            <a:extLst>
              <a:ext uri="{FF2B5EF4-FFF2-40B4-BE49-F238E27FC236}">
                <a16:creationId xmlns:a16="http://schemas.microsoft.com/office/drawing/2014/main" id="{F6445491-D383-41AB-BBE5-9B25E023920F}"/>
              </a:ext>
            </a:extLst>
          </p:cNvPr>
          <p:cNvSpPr>
            <a:spLocks noGrp="1"/>
          </p:cNvSpPr>
          <p:nvPr>
            <p:ph idx="1"/>
          </p:nvPr>
        </p:nvSpPr>
        <p:spPr>
          <a:xfrm>
            <a:off x="1293812" y="1255347"/>
            <a:ext cx="9829802" cy="533400"/>
          </a:xfrm>
        </p:spPr>
        <p:txBody>
          <a:bodyPr>
            <a:normAutofit/>
          </a:bodyPr>
          <a:lstStyle/>
          <a:p>
            <a:pPr marL="0" indent="0">
              <a:buNone/>
            </a:pPr>
            <a:r>
              <a:rPr lang="en-US" sz="3200" dirty="0"/>
              <a:t>Single-entry Bookkeeping (3,000 BC to 1,300 AD)</a:t>
            </a:r>
          </a:p>
        </p:txBody>
      </p:sp>
      <p:sp>
        <p:nvSpPr>
          <p:cNvPr id="4" name="TextBox 3">
            <a:extLst>
              <a:ext uri="{FF2B5EF4-FFF2-40B4-BE49-F238E27FC236}">
                <a16:creationId xmlns:a16="http://schemas.microsoft.com/office/drawing/2014/main" id="{F78C1855-E621-4178-8F82-D4886D197543}"/>
              </a:ext>
            </a:extLst>
          </p:cNvPr>
          <p:cNvSpPr txBox="1"/>
          <p:nvPr/>
        </p:nvSpPr>
        <p:spPr>
          <a:xfrm>
            <a:off x="1217613" y="6032212"/>
            <a:ext cx="9982200" cy="584775"/>
          </a:xfrm>
          <a:prstGeom prst="rect">
            <a:avLst/>
          </a:prstGeom>
          <a:noFill/>
          <a:ln>
            <a:solidFill>
              <a:schemeClr val="bg2"/>
            </a:solidFill>
          </a:ln>
        </p:spPr>
        <p:txBody>
          <a:bodyPr wrap="square" rtlCol="0" anchor="ctr" anchorCtr="1">
            <a:spAutoFit/>
          </a:bodyPr>
          <a:lstStyle/>
          <a:p>
            <a:r>
              <a:rPr lang="en-US" sz="3200" dirty="0"/>
              <a:t>Contracting, organization formation, stewardship</a:t>
            </a:r>
          </a:p>
        </p:txBody>
      </p:sp>
      <p:pic>
        <p:nvPicPr>
          <p:cNvPr id="8" name="Picture 4" descr="631r-at150">
            <a:extLst>
              <a:ext uri="{FF2B5EF4-FFF2-40B4-BE49-F238E27FC236}">
                <a16:creationId xmlns:a16="http://schemas.microsoft.com/office/drawing/2014/main" id="{575D57CE-554F-4071-A10C-7ED254773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677" y="1953560"/>
            <a:ext cx="5600847" cy="391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Mohenjodaro Seal">
            <a:extLst>
              <a:ext uri="{FF2B5EF4-FFF2-40B4-BE49-F238E27FC236}">
                <a16:creationId xmlns:a16="http://schemas.microsoft.com/office/drawing/2014/main" id="{C5A95688-47DD-4E71-A5ED-3B8A47E13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2" y="1947642"/>
            <a:ext cx="3633788" cy="39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5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Vertical and Horizontal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slides.potx" id="{7E307492-4344-40EC-954C-E30551E95991}" vid="{493C3130-E1FA-416B-8465-D41FAD56C1B7}"/>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Vertical and horizontal design slides</Template>
  <TotalTime>1057</TotalTime>
  <Words>1212</Words>
  <Application>Microsoft Office PowerPoint</Application>
  <PresentationFormat>Custom</PresentationFormat>
  <Paragraphs>164</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굴림</vt:lpstr>
      <vt:lpstr>Arial</vt:lpstr>
      <vt:lpstr>Century Gothic</vt:lpstr>
      <vt:lpstr>Vertical and Horizontal design template</vt:lpstr>
      <vt:lpstr>How Robust are the Foundations of the Conceptual Framework?</vt:lpstr>
      <vt:lpstr>A brief tribute to Sensei Yuji Ijiri</vt:lpstr>
      <vt:lpstr>Ijiri wrote a lot on conceptual issues</vt:lpstr>
      <vt:lpstr>A couple of Ijiri’s conceptual papers</vt:lpstr>
      <vt:lpstr>A few disclaimers</vt:lpstr>
      <vt:lpstr>An overarching question(s)</vt:lpstr>
      <vt:lpstr>Theoretically, what is accounting for?</vt:lpstr>
      <vt:lpstr>Prehistorically, what is accounting for?</vt:lpstr>
      <vt:lpstr>Historically, what is accounting for?</vt:lpstr>
      <vt:lpstr>Historically, what is accounting for?</vt:lpstr>
      <vt:lpstr>Recently, what is accounting for?</vt:lpstr>
      <vt:lpstr>Why Accounting Conceptual Frameworks?</vt:lpstr>
      <vt:lpstr>Decision usefulness is two-edged sword</vt:lpstr>
      <vt:lpstr>Margaret Atwood:</vt:lpstr>
      <vt:lpstr>Efficient market hypothesis</vt:lpstr>
      <vt:lpstr>Modigliani-Miller theorems assume:</vt:lpstr>
      <vt:lpstr>Modigliani &amp; Miller assumptions useful</vt:lpstr>
      <vt:lpstr>Corporate finance vs. Standard setters</vt:lpstr>
      <vt:lpstr>PowerPoint Presentation</vt:lpstr>
      <vt:lpstr>G.K. Chesterton (1929 The Thing)</vt:lpstr>
      <vt:lpstr>Standard setters ignore alternative perspectives</vt:lpstr>
      <vt:lpstr>How would challenging M&amp;M help?</vt:lpstr>
      <vt:lpstr>How would challenging M&amp;M help?</vt:lpstr>
      <vt:lpstr>How would challenging M&amp;M help?</vt:lpstr>
      <vt:lpstr>How would challenging M&amp;M help?</vt:lpstr>
      <vt:lpstr>How would challenging M&amp;M help?</vt:lpstr>
      <vt:lpstr>How would challenging M&amp;M help?</vt:lpstr>
      <vt:lpstr>How would challenging M&amp;M help?</vt:lpstr>
      <vt:lpstr>But how does this help standard-setters?</vt:lpstr>
      <vt:lpstr>Closing sentiments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Loan Loss Provisioning</dc:title>
  <dc:creator>Sudipta Basu</dc:creator>
  <cp:lastModifiedBy>Sudipta Basu</cp:lastModifiedBy>
  <cp:revision>151</cp:revision>
  <dcterms:created xsi:type="dcterms:W3CDTF">2018-09-30T15:59:12Z</dcterms:created>
  <dcterms:modified xsi:type="dcterms:W3CDTF">2019-08-13T00:02:24Z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